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257" r:id="rId2"/>
    <p:sldId id="258" r:id="rId3"/>
    <p:sldId id="259" r:id="rId4"/>
    <p:sldId id="277" r:id="rId5"/>
    <p:sldId id="262" r:id="rId6"/>
    <p:sldId id="268" r:id="rId7"/>
    <p:sldId id="276" r:id="rId8"/>
    <p:sldId id="279" r:id="rId9"/>
    <p:sldId id="280" r:id="rId10"/>
    <p:sldId id="281" r:id="rId11"/>
    <p:sldId id="282" r:id="rId12"/>
    <p:sldId id="278" r:id="rId13"/>
    <p:sldId id="267" r:id="rId14"/>
    <p:sldId id="283" r:id="rId15"/>
    <p:sldId id="264" r:id="rId16"/>
    <p:sldId id="269"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EFFFF"/>
    <a:srgbClr val="FCFFFF"/>
    <a:srgbClr val="F5FDFC"/>
    <a:srgbClr val="F9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660"/>
  </p:normalViewPr>
  <p:slideViewPr>
    <p:cSldViewPr snapToGrid="0">
      <p:cViewPr>
        <p:scale>
          <a:sx n="95" d="100"/>
          <a:sy n="95" d="100"/>
        </p:scale>
        <p:origin x="-158" y="-10"/>
      </p:cViewPr>
      <p:guideLst>
        <p:guide orient="horz" pos="2160"/>
        <p:guide pos="3840"/>
      </p:guideLst>
    </p:cSldViewPr>
  </p:slideViewPr>
  <p:notesTextViewPr>
    <p:cViewPr>
      <p:scale>
        <a:sx n="1" d="1"/>
        <a:sy n="1" d="1"/>
      </p:scale>
      <p:origin x="0" y="0"/>
    </p:cViewPr>
  </p:notesTextViewPr>
  <p:notesViewPr>
    <p:cSldViewPr snapToGrid="0">
      <p:cViewPr varScale="1">
        <p:scale>
          <a:sx n="53" d="100"/>
          <a:sy n="53" d="100"/>
        </p:scale>
        <p:origin x="284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356784-D59E-4D6A-B4FA-F36E59DD88B1}" type="datetimeFigureOut">
              <a:rPr lang="en-IN" smtClean="0"/>
              <a:t>27-11-2023</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C9B5F9-9468-44DE-A56F-139B7D2BDAD1}" type="slidenum">
              <a:rPr lang="en-IN" smtClean="0"/>
              <a:t>‹#›</a:t>
            </a:fld>
            <a:endParaRPr lang="en-IN"/>
          </a:p>
        </p:txBody>
      </p:sp>
    </p:spTree>
    <p:extLst>
      <p:ext uri="{BB962C8B-B14F-4D97-AF65-F5344CB8AC3E}">
        <p14:creationId xmlns:p14="http://schemas.microsoft.com/office/powerpoint/2010/main" val="879373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02E51-5D16-47C7-947F-72F0C537B808}" type="datetimeFigureOut">
              <a:rPr lang="en-IN" smtClean="0"/>
              <a:t>27-11-2023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A17E4-397F-4FD2-9B8D-D94B8353081C}" type="slidenum">
              <a:rPr lang="en-IN" smtClean="0"/>
              <a:t>‹#›</a:t>
            </a:fld>
            <a:endParaRPr lang="en-IN"/>
          </a:p>
        </p:txBody>
      </p:sp>
    </p:spTree>
    <p:extLst>
      <p:ext uri="{BB962C8B-B14F-4D97-AF65-F5344CB8AC3E}">
        <p14:creationId xmlns:p14="http://schemas.microsoft.com/office/powerpoint/2010/main" val="2379880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Rectangle 7"/>
          <p:cNvSpPr/>
          <p:nvPr userDrawn="1"/>
        </p:nvSpPr>
        <p:spPr>
          <a:xfrm>
            <a:off x="0" y="0"/>
            <a:ext cx="12191999" cy="13177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hasCustomPrompt="1"/>
          </p:nvPr>
        </p:nvSpPr>
        <p:spPr>
          <a:xfrm>
            <a:off x="858157" y="2304219"/>
            <a:ext cx="10515600" cy="1325563"/>
          </a:xfrm>
        </p:spPr>
        <p:txBody>
          <a:bodyPr/>
          <a:lstStyle>
            <a:lvl1pPr algn="ctr">
              <a:defRPr i="1"/>
            </a:lvl1pPr>
          </a:lstStyle>
          <a:p>
            <a:r>
              <a:rPr lang="en-US" dirty="0"/>
              <a:t>Project Name</a:t>
            </a:r>
            <a:endParaRPr lang="en-IN"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128" y="43542"/>
            <a:ext cx="1259115" cy="1259115"/>
          </a:xfrm>
          <a:prstGeom prst="rect">
            <a:avLst/>
          </a:prstGeom>
        </p:spPr>
      </p:pic>
      <p:sp>
        <p:nvSpPr>
          <p:cNvPr id="7" name="Title 1"/>
          <p:cNvSpPr txBox="1">
            <a:spLocks/>
          </p:cNvSpPr>
          <p:nvPr userDrawn="1"/>
        </p:nvSpPr>
        <p:spPr>
          <a:xfrm>
            <a:off x="1676400" y="115490"/>
            <a:ext cx="845185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i="1" kern="1200">
                <a:solidFill>
                  <a:schemeClr val="tx1"/>
                </a:solidFill>
                <a:latin typeface="+mj-lt"/>
                <a:ea typeface="+mj-ea"/>
                <a:cs typeface="+mj-cs"/>
              </a:defRPr>
            </a:lvl1pPr>
          </a:lstStyle>
          <a:p>
            <a:pPr marL="0" indent="0"/>
            <a:endParaRPr lang="en-IN" sz="3600" i="0" dirty="0">
              <a:solidFill>
                <a:schemeClr val="bg1"/>
              </a:solidFill>
            </a:endParaRPr>
          </a:p>
        </p:txBody>
      </p:sp>
      <p:sp>
        <p:nvSpPr>
          <p:cNvPr id="10" name="Title 1"/>
          <p:cNvSpPr txBox="1">
            <a:spLocks/>
          </p:cNvSpPr>
          <p:nvPr userDrawn="1"/>
        </p:nvSpPr>
        <p:spPr>
          <a:xfrm>
            <a:off x="2828471" y="1455014"/>
            <a:ext cx="6574972" cy="65439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i="1"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IN" sz="3200" i="0" dirty="0"/>
              <a:t>Project Phase - I (BTCOP709)</a:t>
            </a:r>
          </a:p>
        </p:txBody>
      </p:sp>
      <p:sp>
        <p:nvSpPr>
          <p:cNvPr id="11" name="Rectangle 10"/>
          <p:cNvSpPr/>
          <p:nvPr userDrawn="1"/>
        </p:nvSpPr>
        <p:spPr>
          <a:xfrm>
            <a:off x="1572985" y="37839"/>
            <a:ext cx="10415815" cy="1261884"/>
          </a:xfrm>
          <a:prstGeom prst="rect">
            <a:avLst/>
          </a:prstGeom>
        </p:spPr>
        <p:txBody>
          <a:bodyPr wrap="square">
            <a:spAutoFit/>
          </a:bodyPr>
          <a:lstStyle/>
          <a:p>
            <a:pPr marL="0" indent="0"/>
            <a:r>
              <a:rPr lang="en-US" sz="4000" i="0" kern="1200" dirty="0">
                <a:solidFill>
                  <a:schemeClr val="bg1"/>
                </a:solidFill>
                <a:latin typeface="+mj-lt"/>
                <a:ea typeface="+mj-ea"/>
                <a:cs typeface="+mj-cs"/>
              </a:rPr>
              <a:t>Bajaj Institute of Technology, Wardha</a:t>
            </a:r>
          </a:p>
          <a:p>
            <a:pPr marL="0" indent="0" algn="l"/>
            <a:r>
              <a:rPr lang="en-US" sz="3600" i="0" kern="1200" dirty="0">
                <a:solidFill>
                  <a:schemeClr val="bg1"/>
                </a:solidFill>
                <a:latin typeface="+mj-lt"/>
                <a:ea typeface="+mj-ea"/>
                <a:cs typeface="+mj-cs"/>
              </a:rPr>
              <a:t>Department of Computer Engineering</a:t>
            </a:r>
            <a:endParaRPr lang="en-IN" sz="3600" i="0" kern="1200" dirty="0">
              <a:solidFill>
                <a:schemeClr val="bg1"/>
              </a:solidFill>
              <a:latin typeface="+mj-lt"/>
              <a:ea typeface="+mj-ea"/>
              <a:cs typeface="+mj-cs"/>
            </a:endParaRPr>
          </a:p>
        </p:txBody>
      </p:sp>
      <p:sp>
        <p:nvSpPr>
          <p:cNvPr id="17" name="Rectangle 16"/>
          <p:cNvSpPr/>
          <p:nvPr userDrawn="1"/>
        </p:nvSpPr>
        <p:spPr>
          <a:xfrm>
            <a:off x="6807200" y="4410651"/>
            <a:ext cx="1731564" cy="680636"/>
          </a:xfrm>
          <a:prstGeom prst="rect">
            <a:avLst/>
          </a:prstGeom>
        </p:spPr>
        <p:txBody>
          <a:bodyPr wrap="none">
            <a:spAutoFit/>
          </a:bodyPr>
          <a:lstStyle/>
          <a:p>
            <a:pPr algn="l">
              <a:lnSpc>
                <a:spcPct val="170000"/>
              </a:lnSpc>
            </a:pPr>
            <a:r>
              <a:rPr lang="en-US" sz="2600" dirty="0">
                <a:solidFill>
                  <a:srgbClr val="002060"/>
                </a:solidFill>
              </a:rPr>
              <a:t>Guided By:</a:t>
            </a:r>
          </a:p>
        </p:txBody>
      </p:sp>
      <p:sp>
        <p:nvSpPr>
          <p:cNvPr id="18" name="Rectangle 17"/>
          <p:cNvSpPr/>
          <p:nvPr userDrawn="1"/>
        </p:nvSpPr>
        <p:spPr>
          <a:xfrm>
            <a:off x="858157" y="3812312"/>
            <a:ext cx="2553904" cy="680636"/>
          </a:xfrm>
          <a:prstGeom prst="rect">
            <a:avLst/>
          </a:prstGeom>
        </p:spPr>
        <p:txBody>
          <a:bodyPr wrap="none">
            <a:spAutoFit/>
          </a:bodyPr>
          <a:lstStyle/>
          <a:p>
            <a:pPr algn="l">
              <a:lnSpc>
                <a:spcPct val="170000"/>
              </a:lnSpc>
            </a:pPr>
            <a:r>
              <a:rPr lang="en-US" sz="2600" dirty="0">
                <a:solidFill>
                  <a:srgbClr val="002060"/>
                </a:solidFill>
              </a:rPr>
              <a:t>Project Members </a:t>
            </a:r>
          </a:p>
        </p:txBody>
      </p:sp>
    </p:spTree>
    <p:extLst>
      <p:ext uri="{BB962C8B-B14F-4D97-AF65-F5344CB8AC3E}">
        <p14:creationId xmlns:p14="http://schemas.microsoft.com/office/powerpoint/2010/main" val="80102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115241-5C9A-4784-9875-B11AE9DBF480}" type="datetime1">
              <a:rPr lang="en-IN" smtClean="0"/>
              <a:t>27-11-2023</a:t>
            </a:fld>
            <a:endParaRPr lang="en-IN"/>
          </a:p>
        </p:txBody>
      </p:sp>
      <p:sp>
        <p:nvSpPr>
          <p:cNvPr id="6" name="Footer Placeholder 5"/>
          <p:cNvSpPr>
            <a:spLocks noGrp="1"/>
          </p:cNvSpPr>
          <p:nvPr>
            <p:ph type="ftr" sz="quarter" idx="11"/>
          </p:nvPr>
        </p:nvSpPr>
        <p:spPr/>
        <p:txBody>
          <a:bodyPr/>
          <a:lstStyle/>
          <a:p>
            <a:r>
              <a:rPr lang="en-IN"/>
              <a:t>Sentimental Analysis for Hotel Review</a:t>
            </a:r>
          </a:p>
        </p:txBody>
      </p:sp>
      <p:sp>
        <p:nvSpPr>
          <p:cNvPr id="7" name="Slide Number Placeholder 6"/>
          <p:cNvSpPr>
            <a:spLocks noGrp="1"/>
          </p:cNvSpPr>
          <p:nvPr>
            <p:ph type="sldNum" sz="quarter" idx="12"/>
          </p:nvPr>
        </p:nvSpPr>
        <p:spPr/>
        <p:txBody>
          <a:bodyPr/>
          <a:lstStyle/>
          <a:p>
            <a:fld id="{1DEB9025-8623-43DC-835C-CC7482BE7300}" type="slidenum">
              <a:rPr lang="en-IN" smtClean="0"/>
              <a:t>‹#›</a:t>
            </a:fld>
            <a:endParaRPr lang="en-IN"/>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713" y="17111"/>
            <a:ext cx="996287" cy="996287"/>
          </a:xfrm>
          <a:prstGeom prst="rect">
            <a:avLst/>
          </a:prstGeom>
        </p:spPr>
      </p:pic>
    </p:spTree>
    <p:extLst>
      <p:ext uri="{BB962C8B-B14F-4D97-AF65-F5344CB8AC3E}">
        <p14:creationId xmlns:p14="http://schemas.microsoft.com/office/powerpoint/2010/main" val="394221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IN"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sp>
        <p:nvSpPr>
          <p:cNvPr id="4" name="Date Placeholder 3"/>
          <p:cNvSpPr>
            <a:spLocks noGrp="1"/>
          </p:cNvSpPr>
          <p:nvPr>
            <p:ph type="dt" sz="half" idx="10"/>
          </p:nvPr>
        </p:nvSpPr>
        <p:spPr/>
        <p:txBody>
          <a:bodyPr/>
          <a:lstStyle/>
          <a:p>
            <a:fld id="{9E605900-B074-4338-8D35-1980A0D6FEFA}" type="datetime1">
              <a:rPr lang="en-IN" smtClean="0"/>
              <a:t>27-11-2023</a:t>
            </a:fld>
            <a:endParaRPr lang="en-IN"/>
          </a:p>
        </p:txBody>
      </p:sp>
      <p:sp>
        <p:nvSpPr>
          <p:cNvPr id="5" name="Footer Placeholder 4"/>
          <p:cNvSpPr>
            <a:spLocks noGrp="1"/>
          </p:cNvSpPr>
          <p:nvPr>
            <p:ph type="ftr" sz="quarter" idx="11"/>
          </p:nvPr>
        </p:nvSpPr>
        <p:spPr/>
        <p:txBody>
          <a:bodyPr/>
          <a:lstStyle/>
          <a:p>
            <a:r>
              <a:rPr lang="en-IN"/>
              <a:t>Sentimental Analysis for Hotel Review</a:t>
            </a:r>
            <a:endParaRPr lang="en-IN" dirty="0"/>
          </a:p>
        </p:txBody>
      </p:sp>
      <p:sp>
        <p:nvSpPr>
          <p:cNvPr id="6" name="Slide Number Placeholder 5"/>
          <p:cNvSpPr>
            <a:spLocks noGrp="1"/>
          </p:cNvSpPr>
          <p:nvPr>
            <p:ph type="sldNum" sz="quarter" idx="12"/>
          </p:nvPr>
        </p:nvSpPr>
        <p:spPr/>
        <p:txBody>
          <a:bodyPr/>
          <a:lstStyle/>
          <a:p>
            <a:fld id="{1DEB9025-8623-43DC-835C-CC7482BE7300}" type="slidenum">
              <a:rPr lang="en-IN" smtClean="0"/>
              <a:t>‹#›</a:t>
            </a:fld>
            <a:endParaRPr lang="en-IN"/>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713" y="17111"/>
            <a:ext cx="996287" cy="996287"/>
          </a:xfrm>
          <a:prstGeom prst="rect">
            <a:avLst/>
          </a:prstGeom>
        </p:spPr>
      </p:pic>
    </p:spTree>
    <p:extLst>
      <p:ext uri="{BB962C8B-B14F-4D97-AF65-F5344CB8AC3E}">
        <p14:creationId xmlns:p14="http://schemas.microsoft.com/office/powerpoint/2010/main" val="3118867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userDrawn="1"/>
        </p:nvSpPr>
        <p:spPr>
          <a:xfrm>
            <a:off x="0" y="0"/>
            <a:ext cx="12192000" cy="101339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0" y="91455"/>
            <a:ext cx="12192000" cy="885371"/>
          </a:xfrm>
          <a:noFill/>
        </p:spPr>
        <p:txBody>
          <a:bodyPr/>
          <a:lstStyle>
            <a:lvl1pPr algn="ctr">
              <a:defRPr>
                <a:solidFill>
                  <a:schemeClr val="bg1"/>
                </a:solidFill>
              </a:defRPr>
            </a:lvl1pPr>
          </a:lstStyle>
          <a:p>
            <a:r>
              <a:rPr lang="en-US" dirty="0"/>
              <a:t>Click to edit Master title style</a:t>
            </a:r>
            <a:endParaRPr lang="en-IN"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D6EB43F-B5FB-4723-8273-7F922871FF94}" type="datetime1">
              <a:rPr lang="en-IN" smtClean="0"/>
              <a:t>27-11-2023</a:t>
            </a:fld>
            <a:endParaRPr lang="en-IN"/>
          </a:p>
        </p:txBody>
      </p:sp>
      <p:sp>
        <p:nvSpPr>
          <p:cNvPr id="5" name="Footer Placeholder 4"/>
          <p:cNvSpPr>
            <a:spLocks noGrp="1"/>
          </p:cNvSpPr>
          <p:nvPr>
            <p:ph type="ftr" sz="quarter" idx="11"/>
          </p:nvPr>
        </p:nvSpPr>
        <p:spPr/>
        <p:txBody>
          <a:bodyPr/>
          <a:lstStyle/>
          <a:p>
            <a:r>
              <a:rPr lang="en-IN"/>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a:t>
            </a:fld>
            <a:endParaRPr lang="en-IN"/>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713" y="17111"/>
            <a:ext cx="996287" cy="996287"/>
          </a:xfrm>
          <a:prstGeom prst="rect">
            <a:avLst/>
          </a:prstGeom>
        </p:spPr>
      </p:pic>
    </p:spTree>
    <p:extLst>
      <p:ext uri="{BB962C8B-B14F-4D97-AF65-F5344CB8AC3E}">
        <p14:creationId xmlns:p14="http://schemas.microsoft.com/office/powerpoint/2010/main" val="175309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E9F8101-B47F-4254-9217-BFC1F0C10343}" type="datetime1">
              <a:rPr lang="en-IN" smtClean="0"/>
              <a:t>27-11-2023</a:t>
            </a:fld>
            <a:endParaRPr lang="en-IN"/>
          </a:p>
        </p:txBody>
      </p:sp>
      <p:sp>
        <p:nvSpPr>
          <p:cNvPr id="5" name="Footer Placeholder 4"/>
          <p:cNvSpPr>
            <a:spLocks noGrp="1"/>
          </p:cNvSpPr>
          <p:nvPr>
            <p:ph type="ftr" sz="quarter" idx="11"/>
          </p:nvPr>
        </p:nvSpPr>
        <p:spPr/>
        <p:txBody>
          <a:bodyPr/>
          <a:lstStyle/>
          <a:p>
            <a:r>
              <a:rPr lang="en-IN"/>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a:t>
            </a:fld>
            <a:endParaRPr lang="en-IN"/>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713" y="17111"/>
            <a:ext cx="996287" cy="996287"/>
          </a:xfrm>
          <a:prstGeom prst="rect">
            <a:avLst/>
          </a:prstGeom>
        </p:spPr>
      </p:pic>
    </p:spTree>
    <p:extLst>
      <p:ext uri="{BB962C8B-B14F-4D97-AF65-F5344CB8AC3E}">
        <p14:creationId xmlns:p14="http://schemas.microsoft.com/office/powerpoint/2010/main" val="3827424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089260D-16DF-4F38-B75E-38FDE99627FF}" type="datetime1">
              <a:rPr lang="en-IN" smtClean="0"/>
              <a:t>27-11-2023</a:t>
            </a:fld>
            <a:endParaRPr lang="en-IN"/>
          </a:p>
        </p:txBody>
      </p:sp>
      <p:sp>
        <p:nvSpPr>
          <p:cNvPr id="6" name="Footer Placeholder 5"/>
          <p:cNvSpPr>
            <a:spLocks noGrp="1"/>
          </p:cNvSpPr>
          <p:nvPr>
            <p:ph type="ftr" sz="quarter" idx="11"/>
          </p:nvPr>
        </p:nvSpPr>
        <p:spPr/>
        <p:txBody>
          <a:bodyPr/>
          <a:lstStyle/>
          <a:p>
            <a:r>
              <a:rPr lang="en-IN"/>
              <a:t>Sentimental Analysis for Hotel Review</a:t>
            </a:r>
          </a:p>
        </p:txBody>
      </p:sp>
      <p:sp>
        <p:nvSpPr>
          <p:cNvPr id="7" name="Slide Number Placeholder 6"/>
          <p:cNvSpPr>
            <a:spLocks noGrp="1"/>
          </p:cNvSpPr>
          <p:nvPr>
            <p:ph type="sldNum" sz="quarter" idx="12"/>
          </p:nvPr>
        </p:nvSpPr>
        <p:spPr/>
        <p:txBody>
          <a:bodyPr/>
          <a:lstStyle/>
          <a:p>
            <a:fld id="{1DEB9025-8623-43DC-835C-CC7482BE7300}" type="slidenum">
              <a:rPr lang="en-IN" smtClean="0"/>
              <a:t>‹#›</a:t>
            </a:fld>
            <a:endParaRPr lang="en-IN"/>
          </a:p>
        </p:txBody>
      </p:sp>
      <p:sp>
        <p:nvSpPr>
          <p:cNvPr id="14" name="Rectangle 13"/>
          <p:cNvSpPr/>
          <p:nvPr userDrawn="1"/>
        </p:nvSpPr>
        <p:spPr>
          <a:xfrm>
            <a:off x="0" y="0"/>
            <a:ext cx="12192000" cy="101339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1"/>
          <p:cNvSpPr>
            <a:spLocks noGrp="1"/>
          </p:cNvSpPr>
          <p:nvPr>
            <p:ph type="title"/>
          </p:nvPr>
        </p:nvSpPr>
        <p:spPr>
          <a:xfrm>
            <a:off x="0" y="91455"/>
            <a:ext cx="12192000" cy="885371"/>
          </a:xfrm>
          <a:noFill/>
        </p:spPr>
        <p:txBody>
          <a:bodyPr/>
          <a:lstStyle>
            <a:lvl1pPr algn="ctr">
              <a:defRPr>
                <a:solidFill>
                  <a:schemeClr val="bg1"/>
                </a:solidFill>
              </a:defRPr>
            </a:lvl1pPr>
          </a:lstStyle>
          <a:p>
            <a:r>
              <a:rPr lang="en-US" dirty="0"/>
              <a:t>Click to edit Master title style</a:t>
            </a:r>
            <a:endParaRPr lang="en-IN"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713" y="17111"/>
            <a:ext cx="996287" cy="996287"/>
          </a:xfrm>
          <a:prstGeom prst="rect">
            <a:avLst/>
          </a:prstGeom>
        </p:spPr>
      </p:pic>
    </p:spTree>
    <p:extLst>
      <p:ext uri="{BB962C8B-B14F-4D97-AF65-F5344CB8AC3E}">
        <p14:creationId xmlns:p14="http://schemas.microsoft.com/office/powerpoint/2010/main" val="3429844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CC00EE71-84A6-4594-8375-FC9124AA735E}" type="datetime1">
              <a:rPr lang="en-IN" smtClean="0"/>
              <a:t>27-11-2023</a:t>
            </a:fld>
            <a:endParaRPr lang="en-IN"/>
          </a:p>
        </p:txBody>
      </p:sp>
      <p:sp>
        <p:nvSpPr>
          <p:cNvPr id="8" name="Footer Placeholder 7"/>
          <p:cNvSpPr>
            <a:spLocks noGrp="1"/>
          </p:cNvSpPr>
          <p:nvPr>
            <p:ph type="ftr" sz="quarter" idx="11"/>
          </p:nvPr>
        </p:nvSpPr>
        <p:spPr/>
        <p:txBody>
          <a:bodyPr/>
          <a:lstStyle/>
          <a:p>
            <a:r>
              <a:rPr lang="en-IN"/>
              <a:t>Sentimental Analysis for Hotel Review</a:t>
            </a:r>
          </a:p>
        </p:txBody>
      </p:sp>
      <p:sp>
        <p:nvSpPr>
          <p:cNvPr id="9" name="Slide Number Placeholder 8"/>
          <p:cNvSpPr>
            <a:spLocks noGrp="1"/>
          </p:cNvSpPr>
          <p:nvPr>
            <p:ph type="sldNum" sz="quarter" idx="12"/>
          </p:nvPr>
        </p:nvSpPr>
        <p:spPr/>
        <p:txBody>
          <a:bodyPr/>
          <a:lstStyle/>
          <a:p>
            <a:fld id="{1DEB9025-8623-43DC-835C-CC7482BE7300}" type="slidenum">
              <a:rPr lang="en-IN" smtClean="0"/>
              <a:t>‹#›</a:t>
            </a:fld>
            <a:endParaRPr lang="en-IN"/>
          </a:p>
        </p:txBody>
      </p:sp>
      <p:sp>
        <p:nvSpPr>
          <p:cNvPr id="15" name="Rectangle 14"/>
          <p:cNvSpPr/>
          <p:nvPr userDrawn="1"/>
        </p:nvSpPr>
        <p:spPr>
          <a:xfrm>
            <a:off x="0" y="0"/>
            <a:ext cx="12192000" cy="101339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itle 1"/>
          <p:cNvSpPr>
            <a:spLocks noGrp="1"/>
          </p:cNvSpPr>
          <p:nvPr>
            <p:ph type="title"/>
          </p:nvPr>
        </p:nvSpPr>
        <p:spPr>
          <a:xfrm>
            <a:off x="0" y="91455"/>
            <a:ext cx="12192000" cy="885371"/>
          </a:xfrm>
          <a:noFill/>
        </p:spPr>
        <p:txBody>
          <a:bodyPr/>
          <a:lstStyle>
            <a:lvl1pPr algn="ctr">
              <a:defRPr>
                <a:solidFill>
                  <a:schemeClr val="bg1"/>
                </a:solidFill>
              </a:defRPr>
            </a:lvl1pPr>
          </a:lstStyle>
          <a:p>
            <a:r>
              <a:rPr lang="en-US" dirty="0"/>
              <a:t>Click to edit Master title style</a:t>
            </a:r>
            <a:endParaRPr lang="en-IN" dirty="0"/>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713" y="17111"/>
            <a:ext cx="996287" cy="996287"/>
          </a:xfrm>
          <a:prstGeom prst="rect">
            <a:avLst/>
          </a:prstGeom>
        </p:spPr>
      </p:pic>
    </p:spTree>
    <p:extLst>
      <p:ext uri="{BB962C8B-B14F-4D97-AF65-F5344CB8AC3E}">
        <p14:creationId xmlns:p14="http://schemas.microsoft.com/office/powerpoint/2010/main" val="3285717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7C93B2-30FE-4D65-B29B-A0D322ADC5EE}" type="datetime1">
              <a:rPr lang="en-IN" smtClean="0"/>
              <a:t>27-11-2023</a:t>
            </a:fld>
            <a:endParaRPr lang="en-IN"/>
          </a:p>
        </p:txBody>
      </p:sp>
      <p:sp>
        <p:nvSpPr>
          <p:cNvPr id="4" name="Footer Placeholder 3"/>
          <p:cNvSpPr>
            <a:spLocks noGrp="1"/>
          </p:cNvSpPr>
          <p:nvPr>
            <p:ph type="ftr" sz="quarter" idx="11"/>
          </p:nvPr>
        </p:nvSpPr>
        <p:spPr/>
        <p:txBody>
          <a:bodyPr/>
          <a:lstStyle/>
          <a:p>
            <a:r>
              <a:rPr lang="en-IN"/>
              <a:t>Sentimental Analysis for Hotel Review</a:t>
            </a:r>
          </a:p>
        </p:txBody>
      </p:sp>
      <p:sp>
        <p:nvSpPr>
          <p:cNvPr id="5" name="Slide Number Placeholder 4"/>
          <p:cNvSpPr>
            <a:spLocks noGrp="1"/>
          </p:cNvSpPr>
          <p:nvPr>
            <p:ph type="sldNum" sz="quarter" idx="12"/>
          </p:nvPr>
        </p:nvSpPr>
        <p:spPr/>
        <p:txBody>
          <a:bodyPr/>
          <a:lstStyle/>
          <a:p>
            <a:fld id="{1DEB9025-8623-43DC-835C-CC7482BE7300}" type="slidenum">
              <a:rPr lang="en-IN" smtClean="0"/>
              <a:t>‹#›</a:t>
            </a:fld>
            <a:endParaRPr lang="en-IN"/>
          </a:p>
        </p:txBody>
      </p:sp>
      <p:sp>
        <p:nvSpPr>
          <p:cNvPr id="11" name="Rectangle 10"/>
          <p:cNvSpPr/>
          <p:nvPr userDrawn="1"/>
        </p:nvSpPr>
        <p:spPr>
          <a:xfrm>
            <a:off x="0" y="0"/>
            <a:ext cx="12192000" cy="101339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1"/>
          <p:cNvSpPr>
            <a:spLocks noGrp="1"/>
          </p:cNvSpPr>
          <p:nvPr>
            <p:ph type="title"/>
          </p:nvPr>
        </p:nvSpPr>
        <p:spPr>
          <a:xfrm>
            <a:off x="0" y="91455"/>
            <a:ext cx="12192000" cy="885371"/>
          </a:xfrm>
          <a:noFill/>
        </p:spPr>
        <p:txBody>
          <a:bodyPr/>
          <a:lstStyle>
            <a:lvl1pPr algn="ctr">
              <a:defRPr>
                <a:solidFill>
                  <a:schemeClr val="bg1"/>
                </a:solidFill>
              </a:defRPr>
            </a:lvl1pPr>
          </a:lstStyle>
          <a:p>
            <a:r>
              <a:rPr lang="en-US" dirty="0"/>
              <a:t>Click to edit Master title style</a:t>
            </a:r>
            <a:endParaRPr lang="en-IN"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713" y="17111"/>
            <a:ext cx="996287" cy="996287"/>
          </a:xfrm>
          <a:prstGeom prst="rect">
            <a:avLst/>
          </a:prstGeom>
        </p:spPr>
      </p:pic>
    </p:spTree>
    <p:extLst>
      <p:ext uri="{BB962C8B-B14F-4D97-AF65-F5344CB8AC3E}">
        <p14:creationId xmlns:p14="http://schemas.microsoft.com/office/powerpoint/2010/main" val="925241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27FD8-C54F-4DA2-B460-C6CB827124D6}" type="datetime1">
              <a:rPr lang="en-IN" smtClean="0"/>
              <a:t>27-11-2023</a:t>
            </a:fld>
            <a:endParaRPr lang="en-IN"/>
          </a:p>
        </p:txBody>
      </p:sp>
      <p:sp>
        <p:nvSpPr>
          <p:cNvPr id="3" name="Footer Placeholder 2"/>
          <p:cNvSpPr>
            <a:spLocks noGrp="1"/>
          </p:cNvSpPr>
          <p:nvPr>
            <p:ph type="ftr" sz="quarter" idx="11"/>
          </p:nvPr>
        </p:nvSpPr>
        <p:spPr/>
        <p:txBody>
          <a:bodyPr/>
          <a:lstStyle/>
          <a:p>
            <a:r>
              <a:rPr lang="en-IN"/>
              <a:t>Sentimental Analysis for Hotel Review</a:t>
            </a:r>
          </a:p>
        </p:txBody>
      </p:sp>
      <p:sp>
        <p:nvSpPr>
          <p:cNvPr id="4" name="Slide Number Placeholder 3"/>
          <p:cNvSpPr>
            <a:spLocks noGrp="1"/>
          </p:cNvSpPr>
          <p:nvPr>
            <p:ph type="sldNum" sz="quarter" idx="12"/>
          </p:nvPr>
        </p:nvSpPr>
        <p:spPr/>
        <p:txBody>
          <a:bodyPr/>
          <a:lstStyle/>
          <a:p>
            <a:fld id="{1DEB9025-8623-43DC-835C-CC7482BE7300}" type="slidenum">
              <a:rPr lang="en-IN" smtClean="0"/>
              <a:t>‹#›</a:t>
            </a:fld>
            <a:endParaRPr lang="en-IN"/>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713" y="17111"/>
            <a:ext cx="996287" cy="996287"/>
          </a:xfrm>
          <a:prstGeom prst="rect">
            <a:avLst/>
          </a:prstGeom>
        </p:spPr>
      </p:pic>
    </p:spTree>
    <p:extLst>
      <p:ext uri="{BB962C8B-B14F-4D97-AF65-F5344CB8AC3E}">
        <p14:creationId xmlns:p14="http://schemas.microsoft.com/office/powerpoint/2010/main" val="399784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307DE7-7EDC-40BA-A32E-0AFB7C3489FC}" type="datetime1">
              <a:rPr lang="en-IN" smtClean="0"/>
              <a:t>27-11-2023</a:t>
            </a:fld>
            <a:endParaRPr lang="en-IN"/>
          </a:p>
        </p:txBody>
      </p:sp>
      <p:sp>
        <p:nvSpPr>
          <p:cNvPr id="6" name="Footer Placeholder 5"/>
          <p:cNvSpPr>
            <a:spLocks noGrp="1"/>
          </p:cNvSpPr>
          <p:nvPr>
            <p:ph type="ftr" sz="quarter" idx="11"/>
          </p:nvPr>
        </p:nvSpPr>
        <p:spPr/>
        <p:txBody>
          <a:bodyPr/>
          <a:lstStyle/>
          <a:p>
            <a:r>
              <a:rPr lang="en-IN"/>
              <a:t>Sentimental Analysis for Hotel Review</a:t>
            </a:r>
          </a:p>
        </p:txBody>
      </p:sp>
      <p:sp>
        <p:nvSpPr>
          <p:cNvPr id="7" name="Slide Number Placeholder 6"/>
          <p:cNvSpPr>
            <a:spLocks noGrp="1"/>
          </p:cNvSpPr>
          <p:nvPr>
            <p:ph type="sldNum" sz="quarter" idx="12"/>
          </p:nvPr>
        </p:nvSpPr>
        <p:spPr/>
        <p:txBody>
          <a:bodyPr/>
          <a:lstStyle/>
          <a:p>
            <a:fld id="{1DEB9025-8623-43DC-835C-CC7482BE7300}" type="slidenum">
              <a:rPr lang="en-IN" smtClean="0"/>
              <a:t>‹#›</a:t>
            </a:fld>
            <a:endParaRPr lang="en-IN"/>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95713" y="17111"/>
            <a:ext cx="996287" cy="996287"/>
          </a:xfrm>
          <a:prstGeom prst="rect">
            <a:avLst/>
          </a:prstGeom>
        </p:spPr>
      </p:pic>
    </p:spTree>
    <p:extLst>
      <p:ext uri="{BB962C8B-B14F-4D97-AF65-F5344CB8AC3E}">
        <p14:creationId xmlns:p14="http://schemas.microsoft.com/office/powerpoint/2010/main" val="1598245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91D13-3D5B-4F91-8CDE-AAB37F755AD1}" type="datetime1">
              <a:rPr lang="en-IN" smtClean="0"/>
              <a:t>27-11-2023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Sentimental Analysis for Hotel Review</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B9025-8623-43DC-835C-CC7482BE7300}" type="slidenum">
              <a:rPr lang="en-IN" smtClean="0"/>
              <a:t>‹#›</a:t>
            </a:fld>
            <a:endParaRPr lang="en-IN"/>
          </a:p>
        </p:txBody>
      </p:sp>
    </p:spTree>
    <p:extLst>
      <p:ext uri="{BB962C8B-B14F-4D97-AF65-F5344CB8AC3E}">
        <p14:creationId xmlns:p14="http://schemas.microsoft.com/office/powerpoint/2010/main" val="222472934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openxmlformats.org/officeDocument/2006/relationships/hyperlink" Target="https://www.c3d2.de/news/event-20170824-pydd.html" TargetMode="External"/><Relationship Id="rId7" Type="http://schemas.openxmlformats.org/officeDocument/2006/relationships/hyperlink" Target="https://geo-python.github.io/2017/lessons/L5/pandas-overview.html" TargetMode="External"/><Relationship Id="rId12" Type="http://schemas.openxmlformats.org/officeDocument/2006/relationships/hyperlink" Target="https://flutter.cn/docs/get-started/flutter-for/android-devs" TargetMode="External"/><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hyperlink" Target="https://www.marinedatascience.co/software/" TargetMode="External"/><Relationship Id="rId10" Type="http://schemas.openxmlformats.org/officeDocument/2006/relationships/hyperlink" Target="https://devopedia.org/numpy" TargetMode="External"/><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hyperlink" Target="https://devopedia.org/flask"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s://www.google.com/search?q=Tane,+Julien,+Christoph+Schmitz,+and+Gerd+Stumme.+%22Semantic+resource+management+for+the+web:+an+e-learning+application.%22+Proceedings+of+the+13th+international+World+Wide+Web+conference+on+Alternate+track+papers+&amp;+posters.+ACM,+2004.&amp;rlz=1C1ONGR_enIN1021IN1021&amp;oq=Tane,+Julien,+Christoph+Schmitz,+and+Gerd+Stumme.+%22Semantic+resource+management+for+the+web:+an+e-learning++application.%22+Proceedings+of+the+13th+international+World+Wide+Web+conference+on+Alternate+track+papers+&amp;++posters.+ACM,+2004.&amp;aqs=chrome..69i57.1112j0j15&amp;sourceid=chrome&amp;ie=UTF-8" TargetMode="External"/><Relationship Id="rId3" Type="http://schemas.openxmlformats.org/officeDocument/2006/relationships/hyperlink" Target="https://doi.org/10.1109/IA%20CC.2017.0160" TargetMode="External"/><Relationship Id="rId7" Type="http://schemas.openxmlformats.org/officeDocument/2006/relationships/hyperlink" Target="https://www.kaggle.com/code/omkarsabnis/sentiment-analysis-on-the-yelp-reviews%02dataset/inpu" TargetMode="External"/><Relationship Id="rId2" Type="http://schemas.openxmlformats.org/officeDocument/2006/relationships/hyperlink" Target="https://www.google.com/search?q=Udit+Sajjanhar,+%E2%80%9CFocused+Web+Crawling+for+E%02Learning+Content%E2%80%9D,+M.Tech+Thesis+to+be+submitted+Indian+Institute+of+Technology+Kharagpur+,+April+2008&amp;cvid=4aca679d1c6d4edb87bb283484a51ace&amp;aqs=edge.0.69i59.1783j0j4&amp;FORM=ANAB01&amp;PC=ASTS" TargetMode="External"/><Relationship Id="rId1" Type="http://schemas.openxmlformats.org/officeDocument/2006/relationships/slideLayout" Target="../slideLayouts/slideLayout3.xml"/><Relationship Id="rId6" Type="http://schemas.openxmlformats.org/officeDocument/2006/relationships/hyperlink" Target="https://www.google.com/search?q=Kasper,+W.,+Vela,+M.:+Sentiment+analysis+for+hotel+reviews.+In:+Computational+Linguistics-Applications+Conference,+pp.+45%E2%80%9352+(2011)&amp;rlz=1C1ONGR_enIN1021IN1021&amp;oq=Kasper,+W.,+Vela,+M.:+Sentiment+analysis+for+hotel+reviews.+In:+Computational+Linguistics-Applications+Conference,+pp.+45%E2%80%9352+(2011)&amp;gs_lcrp=EgZjaHJvbWUyBggAEEUYOdIBCDE1NjRqMGo3qAIAsAIA&amp;sourceid=chrome&amp;ie=UTF-8" TargetMode="External"/><Relationship Id="rId5" Type="http://schemas.openxmlformats.org/officeDocument/2006/relationships/hyperlink" Target="https://doi.org/%2010.1109/ICASERT.2019.8934655" TargetMode="External"/><Relationship Id="rId4" Type="http://schemas.openxmlformats.org/officeDocument/2006/relationships/hyperlink" Target="https://www.aaai.org/Papers/ICML/2003/ICML03-081.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Anish%20A.%20Parikh,1%20Carl%20Behnke,%202%20Doug%20Nelson,%202%20Mihaela%20Vorvoreanu,3%20and%20Barbara" TargetMode="External"/><Relationship Id="rId2" Type="http://schemas.openxmlformats.org/officeDocument/2006/relationships/hyperlink" Target="https://doi.org/10.1109/IA%20CC.2017.0160" TargetMode="External"/><Relationship Id="rId1" Type="http://schemas.openxmlformats.org/officeDocument/2006/relationships/slideLayout" Target="../slideLayouts/slideLayout3.xml"/><Relationship Id="rId5" Type="http://schemas.openxmlformats.org/officeDocument/2006/relationships/hyperlink" Target="Boya%20Yu,%20Jiaxu%20Zhou,%20Yi%20Zhang,%20Yunong%20Cao%20&#8220;Identifying%20Restaurant%20Features%20via%20Sentiment%20Analysis%20on%20Yelp%20Reviews&#8221;%20Center%20for%20Urban%20Science%20&amp;%20Progress%20New%20York%20University,%20New%20York,%20The%20United%20States." TargetMode="External"/><Relationship Id="rId4" Type="http://schemas.openxmlformats.org/officeDocument/2006/relationships/hyperlink" Target="https://www.aaai.org/Papers/ICML/2003/ICML03-081.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link.springer.com/chapter/10.1007/978-3-030-49190-1_14"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google.com/url?sa=i&amp;url=https://link.springer.com/chapter/10.1007/978-3-030-58669-0_21&amp;psig=AOvVaw1mhTJ1OacF058OawkOF2_r&amp;ust=1693964633773000&amp;source=images&amp;cd=vfe&amp;opi=89978449&amp;ved=0CBIQjhxqFwoTCLDH4ZOskoEDFQAAAAAdAAAAABAE"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163316"/>
            <a:ext cx="10515600" cy="1505222"/>
          </a:xfrm>
        </p:spPr>
        <p:txBody>
          <a:bodyPr>
            <a:normAutofit/>
          </a:bodyPr>
          <a:lstStyle/>
          <a:p>
            <a:r>
              <a:rPr lang="en-IN" sz="4800" b="1" i="0" dirty="0"/>
              <a:t>Sentimental Analysis</a:t>
            </a:r>
            <a:br>
              <a:rPr lang="en-IN" sz="4800" b="1" i="0" dirty="0"/>
            </a:br>
            <a:r>
              <a:rPr lang="en-IN" sz="4800" b="1" i="0" dirty="0"/>
              <a:t>for Hotel Review</a:t>
            </a:r>
          </a:p>
        </p:txBody>
      </p:sp>
      <p:sp>
        <p:nvSpPr>
          <p:cNvPr id="7" name="Title 1"/>
          <p:cNvSpPr txBox="1">
            <a:spLocks/>
          </p:cNvSpPr>
          <p:nvPr/>
        </p:nvSpPr>
        <p:spPr>
          <a:xfrm>
            <a:off x="858157" y="4515026"/>
            <a:ext cx="5949043" cy="2075627"/>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4400" i="1" kern="1200">
                <a:solidFill>
                  <a:schemeClr val="tx1"/>
                </a:solidFill>
                <a:latin typeface="+mj-lt"/>
                <a:ea typeface="+mj-ea"/>
                <a:cs typeface="+mj-cs"/>
              </a:defRPr>
            </a:lvl1pPr>
          </a:lstStyle>
          <a:p>
            <a:pPr marL="742950" indent="-742950" algn="l">
              <a:lnSpc>
                <a:spcPct val="170000"/>
              </a:lnSpc>
              <a:buAutoNum type="arabicPeriod"/>
            </a:pPr>
            <a:r>
              <a:rPr lang="en-US" sz="2400" i="0" dirty="0"/>
              <a:t>Prajwal Gurnule (2146491245011)</a:t>
            </a:r>
          </a:p>
          <a:p>
            <a:pPr marL="742950" indent="-742950" algn="l">
              <a:lnSpc>
                <a:spcPct val="170000"/>
              </a:lnSpc>
              <a:buAutoNum type="arabicPeriod"/>
            </a:pPr>
            <a:r>
              <a:rPr lang="en-US" sz="2400" i="0" dirty="0"/>
              <a:t>Pranav </a:t>
            </a:r>
            <a:r>
              <a:rPr lang="en-US" sz="2400" i="0" dirty="0" err="1"/>
              <a:t>Ikhar</a:t>
            </a:r>
            <a:r>
              <a:rPr lang="en-US" sz="2400" i="0" dirty="0"/>
              <a:t> (2146491245009)</a:t>
            </a:r>
            <a:endParaRPr lang="en-US" sz="2400" i="0" baseline="0" dirty="0"/>
          </a:p>
          <a:p>
            <a:pPr marL="742950" indent="-742950" algn="l">
              <a:lnSpc>
                <a:spcPct val="170000"/>
              </a:lnSpc>
              <a:buAutoNum type="arabicPeriod"/>
            </a:pPr>
            <a:r>
              <a:rPr lang="en-US" sz="2400" i="0" dirty="0"/>
              <a:t>Renuka </a:t>
            </a:r>
            <a:r>
              <a:rPr lang="en-US" sz="2400" i="0" dirty="0" err="1"/>
              <a:t>Kothekar</a:t>
            </a:r>
            <a:r>
              <a:rPr lang="en-US" sz="2400" i="0" dirty="0"/>
              <a:t> (2146491245016)</a:t>
            </a:r>
            <a:endParaRPr lang="en-US" sz="2400" i="0" baseline="0" dirty="0"/>
          </a:p>
          <a:p>
            <a:pPr marL="742950" indent="-742950" algn="l">
              <a:lnSpc>
                <a:spcPct val="170000"/>
              </a:lnSpc>
              <a:buAutoNum type="arabicPeriod"/>
            </a:pPr>
            <a:r>
              <a:rPr lang="en-US" sz="2400" i="0" dirty="0"/>
              <a:t>Ritika </a:t>
            </a:r>
            <a:r>
              <a:rPr lang="en-US" sz="2400" i="0" dirty="0" err="1"/>
              <a:t>Bhonge</a:t>
            </a:r>
            <a:r>
              <a:rPr lang="en-US" sz="2400" i="0" dirty="0"/>
              <a:t> (2146491245003</a:t>
            </a:r>
            <a:r>
              <a:rPr lang="en-US" sz="2400" dirty="0"/>
              <a:t>)</a:t>
            </a:r>
            <a:endParaRPr lang="en-IN" sz="2400" dirty="0"/>
          </a:p>
        </p:txBody>
      </p:sp>
      <p:sp>
        <p:nvSpPr>
          <p:cNvPr id="8" name="Title 1"/>
          <p:cNvSpPr txBox="1">
            <a:spLocks/>
          </p:cNvSpPr>
          <p:nvPr/>
        </p:nvSpPr>
        <p:spPr>
          <a:xfrm>
            <a:off x="6807200" y="4800227"/>
            <a:ext cx="4876800" cy="150522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i="1" kern="1200">
                <a:solidFill>
                  <a:schemeClr val="tx1"/>
                </a:solidFill>
                <a:latin typeface="+mj-lt"/>
                <a:ea typeface="+mj-ea"/>
                <a:cs typeface="+mj-cs"/>
              </a:defRPr>
            </a:lvl1pPr>
          </a:lstStyle>
          <a:p>
            <a:pPr algn="l">
              <a:lnSpc>
                <a:spcPct val="100000"/>
              </a:lnSpc>
            </a:pPr>
            <a:r>
              <a:rPr lang="en-US" sz="2400" i="0" baseline="0" dirty="0"/>
              <a:t>Mr. Amol </a:t>
            </a:r>
            <a:r>
              <a:rPr lang="en-US" sz="2400" i="0" baseline="0" dirty="0" err="1"/>
              <a:t>Jumde</a:t>
            </a:r>
            <a:endParaRPr lang="en-US" sz="2400" i="0" baseline="0" dirty="0"/>
          </a:p>
          <a:p>
            <a:pPr algn="l">
              <a:lnSpc>
                <a:spcPct val="100000"/>
              </a:lnSpc>
            </a:pPr>
            <a:r>
              <a:rPr lang="en-US" sz="2400" i="0" dirty="0"/>
              <a:t>Assistant Professor</a:t>
            </a:r>
            <a:endParaRPr lang="en-IN" sz="2400" i="0" dirty="0"/>
          </a:p>
        </p:txBody>
      </p:sp>
      <p:sp>
        <p:nvSpPr>
          <p:cNvPr id="2" name="Rectangle 1">
            <a:extLst>
              <a:ext uri="{FF2B5EF4-FFF2-40B4-BE49-F238E27FC236}">
                <a16:creationId xmlns:a16="http://schemas.microsoft.com/office/drawing/2014/main" xmlns="" id="{DD4820F4-FE5A-3D9E-4844-C842F9D19B71}"/>
              </a:ext>
            </a:extLst>
          </p:cNvPr>
          <p:cNvSpPr/>
          <p:nvPr/>
        </p:nvSpPr>
        <p:spPr>
          <a:xfrm>
            <a:off x="3214540" y="1414021"/>
            <a:ext cx="5938887" cy="749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Mini Project – 1 (BTCOM507)</a:t>
            </a:r>
          </a:p>
        </p:txBody>
      </p:sp>
    </p:spTree>
    <p:extLst>
      <p:ext uri="{BB962C8B-B14F-4D97-AF65-F5344CB8AC3E}">
        <p14:creationId xmlns:p14="http://schemas.microsoft.com/office/powerpoint/2010/main" val="2221710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Implementation</a:t>
            </a:r>
          </a:p>
        </p:txBody>
      </p:sp>
      <p:sp>
        <p:nvSpPr>
          <p:cNvPr id="4" name="Date Placeholder 3"/>
          <p:cNvSpPr>
            <a:spLocks noGrp="1"/>
          </p:cNvSpPr>
          <p:nvPr>
            <p:ph type="dt" sz="half" idx="10"/>
          </p:nvPr>
        </p:nvSpPr>
        <p:spPr/>
        <p:txBody>
          <a:bodyPr/>
          <a:lstStyle/>
          <a:p>
            <a:fld id="{5B7C900D-4CFE-4605-AC49-AB3687DB46E9}" type="datetime1">
              <a:rPr lang="en-IN" smtClean="0"/>
              <a:t>27-11-2023</a:t>
            </a:fld>
            <a:endParaRPr lang="en-IN"/>
          </a:p>
        </p:txBody>
      </p:sp>
      <p:sp>
        <p:nvSpPr>
          <p:cNvPr id="5" name="Footer Placeholder 4"/>
          <p:cNvSpPr>
            <a:spLocks noGrp="1"/>
          </p:cNvSpPr>
          <p:nvPr>
            <p:ph type="ftr" sz="quarter" idx="11"/>
          </p:nvPr>
        </p:nvSpPr>
        <p:spPr/>
        <p:txBody>
          <a:bodyPr/>
          <a:lstStyle/>
          <a:p>
            <a:r>
              <a:rPr lang="en-IN" dirty="0"/>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10</a:t>
            </a:fld>
            <a:endParaRPr lang="en-IN"/>
          </a:p>
        </p:txBody>
      </p:sp>
      <p:sp>
        <p:nvSpPr>
          <p:cNvPr id="3" name="TextBox 2">
            <a:extLst>
              <a:ext uri="{FF2B5EF4-FFF2-40B4-BE49-F238E27FC236}">
                <a16:creationId xmlns:a16="http://schemas.microsoft.com/office/drawing/2014/main" xmlns="" id="{20B5D0B8-A954-4253-D561-C8E9D0016B8D}"/>
              </a:ext>
            </a:extLst>
          </p:cNvPr>
          <p:cNvSpPr txBox="1"/>
          <p:nvPr/>
        </p:nvSpPr>
        <p:spPr>
          <a:xfrm>
            <a:off x="121298" y="1091682"/>
            <a:ext cx="7436498" cy="369332"/>
          </a:xfrm>
          <a:prstGeom prst="rect">
            <a:avLst/>
          </a:prstGeom>
          <a:noFill/>
        </p:spPr>
        <p:txBody>
          <a:bodyPr wrap="square" rtlCol="0">
            <a:spAutoFit/>
          </a:bodyPr>
          <a:lstStyle/>
          <a:p>
            <a:r>
              <a:rPr lang="en-US" dirty="0"/>
              <a:t>We carried out some visualization methods to better understanding of data :</a:t>
            </a:r>
            <a:endParaRPr lang="en-IN" dirty="0"/>
          </a:p>
        </p:txBody>
      </p:sp>
      <p:pic>
        <p:nvPicPr>
          <p:cNvPr id="9" name="Picture 8">
            <a:extLst>
              <a:ext uri="{FF2B5EF4-FFF2-40B4-BE49-F238E27FC236}">
                <a16:creationId xmlns:a16="http://schemas.microsoft.com/office/drawing/2014/main" xmlns="" id="{1907E7DC-DDAC-DEEE-D3C9-5D184FACAB08}"/>
              </a:ext>
            </a:extLst>
          </p:cNvPr>
          <p:cNvPicPr>
            <a:picLocks noChangeAspect="1"/>
          </p:cNvPicPr>
          <p:nvPr/>
        </p:nvPicPr>
        <p:blipFill>
          <a:blip r:embed="rId2"/>
          <a:stretch>
            <a:fillRect/>
          </a:stretch>
        </p:blipFill>
        <p:spPr>
          <a:xfrm>
            <a:off x="214604" y="1475010"/>
            <a:ext cx="5578323" cy="4640982"/>
          </a:xfrm>
          <a:prstGeom prst="rect">
            <a:avLst/>
          </a:prstGeom>
        </p:spPr>
      </p:pic>
      <p:pic>
        <p:nvPicPr>
          <p:cNvPr id="12" name="Picture 11">
            <a:extLst>
              <a:ext uri="{FF2B5EF4-FFF2-40B4-BE49-F238E27FC236}">
                <a16:creationId xmlns:a16="http://schemas.microsoft.com/office/drawing/2014/main" xmlns="" id="{5283F530-CF3C-F20A-1547-BF943AB52260}"/>
              </a:ext>
            </a:extLst>
          </p:cNvPr>
          <p:cNvPicPr>
            <a:picLocks noChangeAspect="1"/>
          </p:cNvPicPr>
          <p:nvPr/>
        </p:nvPicPr>
        <p:blipFill>
          <a:blip r:embed="rId3"/>
          <a:stretch>
            <a:fillRect/>
          </a:stretch>
        </p:blipFill>
        <p:spPr>
          <a:xfrm>
            <a:off x="6126264" y="1813339"/>
            <a:ext cx="4968671" cy="3558848"/>
          </a:xfrm>
          <a:prstGeom prst="rect">
            <a:avLst/>
          </a:prstGeom>
        </p:spPr>
      </p:pic>
    </p:spTree>
    <p:extLst>
      <p:ext uri="{BB962C8B-B14F-4D97-AF65-F5344CB8AC3E}">
        <p14:creationId xmlns:p14="http://schemas.microsoft.com/office/powerpoint/2010/main" val="1059192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Implementation</a:t>
            </a:r>
          </a:p>
        </p:txBody>
      </p:sp>
      <p:sp>
        <p:nvSpPr>
          <p:cNvPr id="4" name="Date Placeholder 3"/>
          <p:cNvSpPr>
            <a:spLocks noGrp="1"/>
          </p:cNvSpPr>
          <p:nvPr>
            <p:ph type="dt" sz="half" idx="10"/>
          </p:nvPr>
        </p:nvSpPr>
        <p:spPr/>
        <p:txBody>
          <a:bodyPr/>
          <a:lstStyle/>
          <a:p>
            <a:fld id="{5B7C900D-4CFE-4605-AC49-AB3687DB46E9}" type="datetime1">
              <a:rPr lang="en-IN" smtClean="0"/>
              <a:t>27-11-2023</a:t>
            </a:fld>
            <a:endParaRPr lang="en-IN"/>
          </a:p>
        </p:txBody>
      </p:sp>
      <p:sp>
        <p:nvSpPr>
          <p:cNvPr id="5" name="Footer Placeholder 4"/>
          <p:cNvSpPr>
            <a:spLocks noGrp="1"/>
          </p:cNvSpPr>
          <p:nvPr>
            <p:ph type="ftr" sz="quarter" idx="11"/>
          </p:nvPr>
        </p:nvSpPr>
        <p:spPr/>
        <p:txBody>
          <a:bodyPr/>
          <a:lstStyle/>
          <a:p>
            <a:r>
              <a:rPr lang="en-IN" dirty="0"/>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11</a:t>
            </a:fld>
            <a:endParaRPr lang="en-IN"/>
          </a:p>
        </p:txBody>
      </p:sp>
      <p:sp>
        <p:nvSpPr>
          <p:cNvPr id="10" name="TextBox 9">
            <a:extLst>
              <a:ext uri="{FF2B5EF4-FFF2-40B4-BE49-F238E27FC236}">
                <a16:creationId xmlns:a16="http://schemas.microsoft.com/office/drawing/2014/main" xmlns="" id="{D866A6D5-3786-7216-8C9E-B4C75C694A57}"/>
              </a:ext>
            </a:extLst>
          </p:cNvPr>
          <p:cNvSpPr txBox="1"/>
          <p:nvPr/>
        </p:nvSpPr>
        <p:spPr>
          <a:xfrm>
            <a:off x="99528" y="1110928"/>
            <a:ext cx="12092472" cy="646331"/>
          </a:xfrm>
          <a:prstGeom prst="rect">
            <a:avLst/>
          </a:prstGeom>
          <a:noFill/>
        </p:spPr>
        <p:txBody>
          <a:bodyPr wrap="square" rtlCol="0">
            <a:spAutoFit/>
          </a:bodyPr>
          <a:lstStyle/>
          <a:p>
            <a:pPr marL="285750" indent="-285750">
              <a:buFont typeface="Wingdings" panose="05000000000000000000" pitchFamily="2" charset="2"/>
              <a:buChar char="v"/>
            </a:pPr>
            <a:r>
              <a:rPr lang="en-US" dirty="0"/>
              <a:t>Creating a bar plot for average ratings vs month and average words vs stars. We have found out the mean value (</a:t>
            </a:r>
            <a:r>
              <a:rPr lang="en-US" dirty="0" err="1"/>
              <a:t>stval</a:t>
            </a:r>
            <a:r>
              <a:rPr lang="en-US" dirty="0"/>
              <a:t>) of the vote columns w.r.t the stars on the review and also the correlation (</a:t>
            </a:r>
            <a:r>
              <a:rPr lang="en-US" dirty="0" err="1"/>
              <a:t>corr</a:t>
            </a:r>
            <a:r>
              <a:rPr lang="en-US" dirty="0"/>
              <a:t>) between the vote columns.</a:t>
            </a:r>
            <a:endParaRPr lang="en-IN" dirty="0"/>
          </a:p>
        </p:txBody>
      </p:sp>
      <p:pic>
        <p:nvPicPr>
          <p:cNvPr id="13" name="Picture 12">
            <a:extLst>
              <a:ext uri="{FF2B5EF4-FFF2-40B4-BE49-F238E27FC236}">
                <a16:creationId xmlns:a16="http://schemas.microsoft.com/office/drawing/2014/main" xmlns="" id="{5A3CB0BD-C104-BA38-733D-1F68023F0969}"/>
              </a:ext>
            </a:extLst>
          </p:cNvPr>
          <p:cNvPicPr>
            <a:picLocks noChangeAspect="1"/>
          </p:cNvPicPr>
          <p:nvPr/>
        </p:nvPicPr>
        <p:blipFill>
          <a:blip r:embed="rId2"/>
          <a:stretch>
            <a:fillRect/>
          </a:stretch>
        </p:blipFill>
        <p:spPr>
          <a:xfrm>
            <a:off x="99528" y="1757259"/>
            <a:ext cx="5532599" cy="2043606"/>
          </a:xfrm>
          <a:prstGeom prst="rect">
            <a:avLst/>
          </a:prstGeom>
        </p:spPr>
      </p:pic>
      <p:pic>
        <p:nvPicPr>
          <p:cNvPr id="15" name="Picture 14">
            <a:extLst>
              <a:ext uri="{FF2B5EF4-FFF2-40B4-BE49-F238E27FC236}">
                <a16:creationId xmlns:a16="http://schemas.microsoft.com/office/drawing/2014/main" xmlns="" id="{5C9F3C68-889F-5C46-2A3E-DE90BE6714D1}"/>
              </a:ext>
            </a:extLst>
          </p:cNvPr>
          <p:cNvPicPr>
            <a:picLocks noChangeAspect="1"/>
          </p:cNvPicPr>
          <p:nvPr/>
        </p:nvPicPr>
        <p:blipFill>
          <a:blip r:embed="rId3"/>
          <a:stretch>
            <a:fillRect/>
          </a:stretch>
        </p:blipFill>
        <p:spPr>
          <a:xfrm>
            <a:off x="7125549" y="1808803"/>
            <a:ext cx="2447588" cy="2057578"/>
          </a:xfrm>
          <a:prstGeom prst="rect">
            <a:avLst/>
          </a:prstGeom>
        </p:spPr>
      </p:pic>
      <p:pic>
        <p:nvPicPr>
          <p:cNvPr id="17" name="Picture 16">
            <a:extLst>
              <a:ext uri="{FF2B5EF4-FFF2-40B4-BE49-F238E27FC236}">
                <a16:creationId xmlns:a16="http://schemas.microsoft.com/office/drawing/2014/main" xmlns="" id="{CE14F2A0-BE7B-6E97-D308-DFC6C3DBF0FA}"/>
              </a:ext>
            </a:extLst>
          </p:cNvPr>
          <p:cNvPicPr>
            <a:picLocks noChangeAspect="1"/>
          </p:cNvPicPr>
          <p:nvPr/>
        </p:nvPicPr>
        <p:blipFill>
          <a:blip r:embed="rId4"/>
          <a:stretch>
            <a:fillRect/>
          </a:stretch>
        </p:blipFill>
        <p:spPr>
          <a:xfrm>
            <a:off x="226027" y="4101919"/>
            <a:ext cx="5563082" cy="2270957"/>
          </a:xfrm>
          <a:prstGeom prst="rect">
            <a:avLst/>
          </a:prstGeom>
        </p:spPr>
      </p:pic>
      <p:pic>
        <p:nvPicPr>
          <p:cNvPr id="19" name="Picture 18">
            <a:extLst>
              <a:ext uri="{FF2B5EF4-FFF2-40B4-BE49-F238E27FC236}">
                <a16:creationId xmlns:a16="http://schemas.microsoft.com/office/drawing/2014/main" xmlns="" id="{7C10833F-E1BA-BBA8-FC34-1D33B1431D28}"/>
              </a:ext>
            </a:extLst>
          </p:cNvPr>
          <p:cNvPicPr>
            <a:picLocks noChangeAspect="1"/>
          </p:cNvPicPr>
          <p:nvPr/>
        </p:nvPicPr>
        <p:blipFill>
          <a:blip r:embed="rId5"/>
          <a:stretch>
            <a:fillRect/>
          </a:stretch>
        </p:blipFill>
        <p:spPr>
          <a:xfrm>
            <a:off x="6311623" y="3965263"/>
            <a:ext cx="5410669" cy="2339543"/>
          </a:xfrm>
          <a:prstGeom prst="rect">
            <a:avLst/>
          </a:prstGeom>
        </p:spPr>
      </p:pic>
    </p:spTree>
    <p:extLst>
      <p:ext uri="{BB962C8B-B14F-4D97-AF65-F5344CB8AC3E}">
        <p14:creationId xmlns:p14="http://schemas.microsoft.com/office/powerpoint/2010/main" val="1357760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455"/>
            <a:ext cx="11204812" cy="885371"/>
          </a:xfrm>
        </p:spPr>
        <p:txBody>
          <a:bodyPr>
            <a:normAutofit/>
          </a:bodyPr>
          <a:lstStyle/>
          <a:p>
            <a:r>
              <a:rPr lang="en-IN" dirty="0"/>
              <a:t>8. </a:t>
            </a:r>
            <a:r>
              <a:rPr lang="en-US" dirty="0"/>
              <a:t>Models and Algorithms Used</a:t>
            </a:r>
            <a:endParaRPr lang="en-IN" dirty="0"/>
          </a:p>
        </p:txBody>
      </p:sp>
      <p:sp>
        <p:nvSpPr>
          <p:cNvPr id="4" name="Date Placeholder 3"/>
          <p:cNvSpPr>
            <a:spLocks noGrp="1"/>
          </p:cNvSpPr>
          <p:nvPr>
            <p:ph type="dt" sz="half" idx="10"/>
          </p:nvPr>
        </p:nvSpPr>
        <p:spPr/>
        <p:txBody>
          <a:bodyPr/>
          <a:lstStyle/>
          <a:p>
            <a:fld id="{E26A9A39-3E1A-4CE3-A45A-4153D9582613}" type="datetime1">
              <a:rPr lang="en-IN" smtClean="0"/>
              <a:t>27-11-2023</a:t>
            </a:fld>
            <a:endParaRPr lang="en-IN"/>
          </a:p>
        </p:txBody>
      </p:sp>
      <p:sp>
        <p:nvSpPr>
          <p:cNvPr id="5" name="Footer Placeholder 4"/>
          <p:cNvSpPr>
            <a:spLocks noGrp="1"/>
          </p:cNvSpPr>
          <p:nvPr>
            <p:ph type="ftr" sz="quarter" idx="11"/>
          </p:nvPr>
        </p:nvSpPr>
        <p:spPr/>
        <p:txBody>
          <a:bodyPr/>
          <a:lstStyle/>
          <a:p>
            <a:r>
              <a:rPr lang="en-IN"/>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12</a:t>
            </a:fld>
            <a:endParaRPr lang="en-IN"/>
          </a:p>
        </p:txBody>
      </p:sp>
      <p:grpSp>
        <p:nvGrpSpPr>
          <p:cNvPr id="3" name="Google Shape;901;p38">
            <a:extLst>
              <a:ext uri="{FF2B5EF4-FFF2-40B4-BE49-F238E27FC236}">
                <a16:creationId xmlns:a16="http://schemas.microsoft.com/office/drawing/2014/main" xmlns="" id="{464D5D96-89D4-7820-277D-904FBAC23C37}"/>
              </a:ext>
            </a:extLst>
          </p:cNvPr>
          <p:cNvGrpSpPr/>
          <p:nvPr/>
        </p:nvGrpSpPr>
        <p:grpSpPr>
          <a:xfrm>
            <a:off x="428408" y="2700703"/>
            <a:ext cx="2001971" cy="1470243"/>
            <a:chOff x="3335286" y="601670"/>
            <a:chExt cx="804678" cy="932160"/>
          </a:xfrm>
          <a:solidFill>
            <a:srgbClr val="0070C0"/>
          </a:solidFill>
        </p:grpSpPr>
        <p:sp>
          <p:nvSpPr>
            <p:cNvPr id="7" name="Google Shape;902;p38">
              <a:extLst>
                <a:ext uri="{FF2B5EF4-FFF2-40B4-BE49-F238E27FC236}">
                  <a16:creationId xmlns:a16="http://schemas.microsoft.com/office/drawing/2014/main" xmlns="" id="{93550AC9-0AEC-6FE4-1042-FE0577076539}"/>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grp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3;p38">
              <a:extLst>
                <a:ext uri="{FF2B5EF4-FFF2-40B4-BE49-F238E27FC236}">
                  <a16:creationId xmlns:a16="http://schemas.microsoft.com/office/drawing/2014/main" xmlns="" id="{6BE0ED3F-0F4B-4FE4-6FF8-10E68FD8529A}"/>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04;p38">
              <a:extLst>
                <a:ext uri="{FF2B5EF4-FFF2-40B4-BE49-F238E27FC236}">
                  <a16:creationId xmlns:a16="http://schemas.microsoft.com/office/drawing/2014/main" xmlns="" id="{4D35A70B-F010-D9CB-5A77-C90BE34C768B}"/>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5;p38">
              <a:extLst>
                <a:ext uri="{FF2B5EF4-FFF2-40B4-BE49-F238E27FC236}">
                  <a16:creationId xmlns:a16="http://schemas.microsoft.com/office/drawing/2014/main" xmlns="" id="{806C9FF2-C351-89F4-8066-0C63786E936A}"/>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6;p38">
              <a:extLst>
                <a:ext uri="{FF2B5EF4-FFF2-40B4-BE49-F238E27FC236}">
                  <a16:creationId xmlns:a16="http://schemas.microsoft.com/office/drawing/2014/main" xmlns="" id="{11BBD9E1-E319-8BE9-41F3-C4A8C71899A8}"/>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7;p38">
              <a:extLst>
                <a:ext uri="{FF2B5EF4-FFF2-40B4-BE49-F238E27FC236}">
                  <a16:creationId xmlns:a16="http://schemas.microsoft.com/office/drawing/2014/main" xmlns="" id="{5ED35784-8D94-891B-7572-9305FB882875}"/>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8;p38">
              <a:extLst>
                <a:ext uri="{FF2B5EF4-FFF2-40B4-BE49-F238E27FC236}">
                  <a16:creationId xmlns:a16="http://schemas.microsoft.com/office/drawing/2014/main" xmlns="" id="{1B45EA0C-E476-06E6-D14D-6A04F8A5AB4B}"/>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 name="Straight Connector 22">
            <a:extLst>
              <a:ext uri="{FF2B5EF4-FFF2-40B4-BE49-F238E27FC236}">
                <a16:creationId xmlns:a16="http://schemas.microsoft.com/office/drawing/2014/main" xmlns="" id="{4DEBE574-95DF-C4EA-0693-12E3960E8245}"/>
              </a:ext>
            </a:extLst>
          </p:cNvPr>
          <p:cNvCxnSpPr>
            <a:cxnSpLocks/>
          </p:cNvCxnSpPr>
          <p:nvPr/>
        </p:nvCxnSpPr>
        <p:spPr>
          <a:xfrm>
            <a:off x="5978987" y="976826"/>
            <a:ext cx="0" cy="656910"/>
          </a:xfrm>
          <a:prstGeom prst="line">
            <a:avLst/>
          </a:prstGeom>
          <a:ln w="38100"/>
        </p:spPr>
        <p:style>
          <a:lnRef idx="3">
            <a:schemeClr val="accent5"/>
          </a:lnRef>
          <a:fillRef idx="0">
            <a:schemeClr val="accent5"/>
          </a:fillRef>
          <a:effectRef idx="2">
            <a:schemeClr val="accent5"/>
          </a:effectRef>
          <a:fontRef idx="minor">
            <a:schemeClr val="tx1"/>
          </a:fontRef>
        </p:style>
      </p:cxnSp>
      <p:cxnSp>
        <p:nvCxnSpPr>
          <p:cNvPr id="24" name="Straight Connector 23">
            <a:extLst>
              <a:ext uri="{FF2B5EF4-FFF2-40B4-BE49-F238E27FC236}">
                <a16:creationId xmlns:a16="http://schemas.microsoft.com/office/drawing/2014/main" xmlns="" id="{214A1347-98C3-D266-2D11-2678750625D1}"/>
              </a:ext>
            </a:extLst>
          </p:cNvPr>
          <p:cNvCxnSpPr>
            <a:cxnSpLocks/>
          </p:cNvCxnSpPr>
          <p:nvPr/>
        </p:nvCxnSpPr>
        <p:spPr>
          <a:xfrm flipV="1">
            <a:off x="1170696" y="1584499"/>
            <a:ext cx="10010651" cy="49238"/>
          </a:xfrm>
          <a:prstGeom prst="line">
            <a:avLst/>
          </a:prstGeom>
          <a:ln w="38100"/>
        </p:spPr>
        <p:style>
          <a:lnRef idx="3">
            <a:schemeClr val="accent5"/>
          </a:lnRef>
          <a:fillRef idx="0">
            <a:schemeClr val="accent5"/>
          </a:fillRef>
          <a:effectRef idx="2">
            <a:schemeClr val="accent5"/>
          </a:effectRef>
          <a:fontRef idx="minor">
            <a:schemeClr val="tx1"/>
          </a:fontRef>
        </p:style>
      </p:cxnSp>
      <p:cxnSp>
        <p:nvCxnSpPr>
          <p:cNvPr id="25" name="Straight Arrow Connector 24">
            <a:extLst>
              <a:ext uri="{FF2B5EF4-FFF2-40B4-BE49-F238E27FC236}">
                <a16:creationId xmlns:a16="http://schemas.microsoft.com/office/drawing/2014/main" xmlns="" id="{A9755779-748F-7A7A-28F4-75CE3BAC5802}"/>
              </a:ext>
            </a:extLst>
          </p:cNvPr>
          <p:cNvCxnSpPr>
            <a:cxnSpLocks/>
          </p:cNvCxnSpPr>
          <p:nvPr/>
        </p:nvCxnSpPr>
        <p:spPr>
          <a:xfrm>
            <a:off x="1170696" y="1617491"/>
            <a:ext cx="0" cy="104462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xmlns="" id="{1928D638-5C6E-7F4D-6D42-F916CA64253E}"/>
              </a:ext>
            </a:extLst>
          </p:cNvPr>
          <p:cNvSpPr txBox="1"/>
          <p:nvPr/>
        </p:nvSpPr>
        <p:spPr>
          <a:xfrm>
            <a:off x="531484" y="2837478"/>
            <a:ext cx="2215835" cy="830997"/>
          </a:xfrm>
          <a:prstGeom prst="rect">
            <a:avLst/>
          </a:prstGeom>
          <a:noFill/>
        </p:spPr>
        <p:txBody>
          <a:bodyPr wrap="square" rtlCol="0">
            <a:spAutoFit/>
          </a:bodyPr>
          <a:lstStyle/>
          <a:p>
            <a:r>
              <a:rPr lang="en-US" sz="2400" b="1" dirty="0">
                <a:solidFill>
                  <a:schemeClr val="lt1"/>
                </a:solidFill>
                <a:latin typeface="Fjalla One"/>
                <a:sym typeface="Fjalla One"/>
              </a:rPr>
              <a:t>K – Neighbors</a:t>
            </a:r>
          </a:p>
          <a:p>
            <a:r>
              <a:rPr lang="en-US" sz="2400" b="1" dirty="0">
                <a:solidFill>
                  <a:schemeClr val="lt1"/>
                </a:solidFill>
                <a:latin typeface="Fjalla One"/>
                <a:sym typeface="Fjalla One"/>
              </a:rPr>
              <a:t>Classifier</a:t>
            </a:r>
          </a:p>
        </p:txBody>
      </p:sp>
      <p:grpSp>
        <p:nvGrpSpPr>
          <p:cNvPr id="28" name="Google Shape;901;p38">
            <a:extLst>
              <a:ext uri="{FF2B5EF4-FFF2-40B4-BE49-F238E27FC236}">
                <a16:creationId xmlns:a16="http://schemas.microsoft.com/office/drawing/2014/main" xmlns="" id="{C8C11D9A-0B4C-E768-3296-7E60670A410E}"/>
              </a:ext>
            </a:extLst>
          </p:cNvPr>
          <p:cNvGrpSpPr/>
          <p:nvPr/>
        </p:nvGrpSpPr>
        <p:grpSpPr>
          <a:xfrm>
            <a:off x="2558716" y="3690323"/>
            <a:ext cx="2188565" cy="1619614"/>
            <a:chOff x="3335286" y="601670"/>
            <a:chExt cx="804678" cy="932160"/>
          </a:xfrm>
          <a:solidFill>
            <a:srgbClr val="0070C0"/>
          </a:solidFill>
        </p:grpSpPr>
        <p:sp>
          <p:nvSpPr>
            <p:cNvPr id="29" name="Google Shape;902;p38">
              <a:extLst>
                <a:ext uri="{FF2B5EF4-FFF2-40B4-BE49-F238E27FC236}">
                  <a16:creationId xmlns:a16="http://schemas.microsoft.com/office/drawing/2014/main" xmlns="" id="{B88B64E4-908E-1100-43C6-9B3D9A826182}"/>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grp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3;p38">
              <a:extLst>
                <a:ext uri="{FF2B5EF4-FFF2-40B4-BE49-F238E27FC236}">
                  <a16:creationId xmlns:a16="http://schemas.microsoft.com/office/drawing/2014/main" xmlns="" id="{625E8F6F-951B-4D61-9F44-7803ED5C0B31}"/>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4;p38">
              <a:extLst>
                <a:ext uri="{FF2B5EF4-FFF2-40B4-BE49-F238E27FC236}">
                  <a16:creationId xmlns:a16="http://schemas.microsoft.com/office/drawing/2014/main" xmlns="" id="{0B644273-5DE3-8683-9ACF-DCA4ADACED29}"/>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05;p38">
              <a:extLst>
                <a:ext uri="{FF2B5EF4-FFF2-40B4-BE49-F238E27FC236}">
                  <a16:creationId xmlns:a16="http://schemas.microsoft.com/office/drawing/2014/main" xmlns="" id="{1817CD20-8638-230B-3222-30E437DD7AC2}"/>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06;p38">
              <a:extLst>
                <a:ext uri="{FF2B5EF4-FFF2-40B4-BE49-F238E27FC236}">
                  <a16:creationId xmlns:a16="http://schemas.microsoft.com/office/drawing/2014/main" xmlns="" id="{767B9DE4-4060-FAB6-0613-2CA9006C1399}"/>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7;p38">
              <a:extLst>
                <a:ext uri="{FF2B5EF4-FFF2-40B4-BE49-F238E27FC236}">
                  <a16:creationId xmlns:a16="http://schemas.microsoft.com/office/drawing/2014/main" xmlns="" id="{31A71FB9-D7FE-FE6E-3CAD-164D46AFDB35}"/>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8;p38">
              <a:extLst>
                <a:ext uri="{FF2B5EF4-FFF2-40B4-BE49-F238E27FC236}">
                  <a16:creationId xmlns:a16="http://schemas.microsoft.com/office/drawing/2014/main" xmlns="" id="{18393F6F-A3F3-8FF7-BED2-DA2C771063A4}"/>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TextBox 35">
            <a:extLst>
              <a:ext uri="{FF2B5EF4-FFF2-40B4-BE49-F238E27FC236}">
                <a16:creationId xmlns:a16="http://schemas.microsoft.com/office/drawing/2014/main" xmlns="" id="{9FDE1F07-405C-71CD-FACC-B94750C85080}"/>
              </a:ext>
            </a:extLst>
          </p:cNvPr>
          <p:cNvSpPr txBox="1"/>
          <p:nvPr/>
        </p:nvSpPr>
        <p:spPr>
          <a:xfrm>
            <a:off x="2718107" y="3766712"/>
            <a:ext cx="2193979" cy="954107"/>
          </a:xfrm>
          <a:prstGeom prst="rect">
            <a:avLst/>
          </a:prstGeom>
          <a:noFill/>
        </p:spPr>
        <p:txBody>
          <a:bodyPr wrap="square" rtlCol="0">
            <a:spAutoFit/>
          </a:bodyPr>
          <a:lstStyle/>
          <a:p>
            <a:r>
              <a:rPr lang="en-US" sz="2800" b="1" dirty="0">
                <a:solidFill>
                  <a:schemeClr val="lt1"/>
                </a:solidFill>
                <a:latin typeface="Fjalla One"/>
              </a:rPr>
              <a:t>Decision Tree Classifier</a:t>
            </a:r>
          </a:p>
        </p:txBody>
      </p:sp>
      <p:cxnSp>
        <p:nvCxnSpPr>
          <p:cNvPr id="37" name="Straight Arrow Connector 36">
            <a:extLst>
              <a:ext uri="{FF2B5EF4-FFF2-40B4-BE49-F238E27FC236}">
                <a16:creationId xmlns:a16="http://schemas.microsoft.com/office/drawing/2014/main" xmlns="" id="{A0DF3912-A1A5-F7E3-E8B2-98C3D4A5EEB5}"/>
              </a:ext>
            </a:extLst>
          </p:cNvPr>
          <p:cNvCxnSpPr>
            <a:cxnSpLocks/>
          </p:cNvCxnSpPr>
          <p:nvPr/>
        </p:nvCxnSpPr>
        <p:spPr>
          <a:xfrm>
            <a:off x="3641161" y="1617491"/>
            <a:ext cx="0" cy="200546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77" name="Straight Arrow Connector 76">
            <a:extLst>
              <a:ext uri="{FF2B5EF4-FFF2-40B4-BE49-F238E27FC236}">
                <a16:creationId xmlns:a16="http://schemas.microsoft.com/office/drawing/2014/main" xmlns="" id="{9EDB3D18-CF5B-0078-6C15-9D31C821D638}"/>
              </a:ext>
            </a:extLst>
          </p:cNvPr>
          <p:cNvCxnSpPr>
            <a:cxnSpLocks/>
          </p:cNvCxnSpPr>
          <p:nvPr/>
        </p:nvCxnSpPr>
        <p:spPr>
          <a:xfrm>
            <a:off x="5978987" y="1616106"/>
            <a:ext cx="0" cy="104462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78" name="Straight Arrow Connector 77">
            <a:extLst>
              <a:ext uri="{FF2B5EF4-FFF2-40B4-BE49-F238E27FC236}">
                <a16:creationId xmlns:a16="http://schemas.microsoft.com/office/drawing/2014/main" xmlns="" id="{6EA034BD-15B4-F303-D35E-247BFFF93197}"/>
              </a:ext>
            </a:extLst>
          </p:cNvPr>
          <p:cNvCxnSpPr>
            <a:cxnSpLocks/>
          </p:cNvCxnSpPr>
          <p:nvPr/>
        </p:nvCxnSpPr>
        <p:spPr>
          <a:xfrm>
            <a:off x="8213517" y="1584499"/>
            <a:ext cx="0" cy="200546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79" name="Google Shape;901;p38">
            <a:extLst>
              <a:ext uri="{FF2B5EF4-FFF2-40B4-BE49-F238E27FC236}">
                <a16:creationId xmlns:a16="http://schemas.microsoft.com/office/drawing/2014/main" xmlns="" id="{8C35C3B9-A4AA-F253-7E96-9386CA7842AF}"/>
              </a:ext>
            </a:extLst>
          </p:cNvPr>
          <p:cNvGrpSpPr/>
          <p:nvPr/>
        </p:nvGrpSpPr>
        <p:grpSpPr>
          <a:xfrm>
            <a:off x="6720273" y="3766281"/>
            <a:ext cx="1918401" cy="1865093"/>
            <a:chOff x="3335286" y="601670"/>
            <a:chExt cx="804678" cy="932160"/>
          </a:xfrm>
          <a:solidFill>
            <a:srgbClr val="0070C0"/>
          </a:solidFill>
        </p:grpSpPr>
        <p:sp>
          <p:nvSpPr>
            <p:cNvPr id="80" name="Google Shape;902;p38">
              <a:extLst>
                <a:ext uri="{FF2B5EF4-FFF2-40B4-BE49-F238E27FC236}">
                  <a16:creationId xmlns:a16="http://schemas.microsoft.com/office/drawing/2014/main" xmlns="" id="{6C6B1260-AC3D-C646-4370-D310176A1D3D}"/>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grp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03;p38">
              <a:extLst>
                <a:ext uri="{FF2B5EF4-FFF2-40B4-BE49-F238E27FC236}">
                  <a16:creationId xmlns:a16="http://schemas.microsoft.com/office/drawing/2014/main" xmlns="" id="{180DBED5-17A4-F0F4-7F64-F93FF02478D5}"/>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04;p38">
              <a:extLst>
                <a:ext uri="{FF2B5EF4-FFF2-40B4-BE49-F238E27FC236}">
                  <a16:creationId xmlns:a16="http://schemas.microsoft.com/office/drawing/2014/main" xmlns="" id="{0A2C2BC8-527C-CE9F-D61C-7DF190B5DAAA}"/>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05;p38">
              <a:extLst>
                <a:ext uri="{FF2B5EF4-FFF2-40B4-BE49-F238E27FC236}">
                  <a16:creationId xmlns:a16="http://schemas.microsoft.com/office/drawing/2014/main" xmlns="" id="{245B062E-55BC-BA45-1E45-9723C9381DE9}"/>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06;p38">
              <a:extLst>
                <a:ext uri="{FF2B5EF4-FFF2-40B4-BE49-F238E27FC236}">
                  <a16:creationId xmlns:a16="http://schemas.microsoft.com/office/drawing/2014/main" xmlns="" id="{92326C3C-C847-5C8E-2456-737896044FDE}"/>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07;p38">
              <a:extLst>
                <a:ext uri="{FF2B5EF4-FFF2-40B4-BE49-F238E27FC236}">
                  <a16:creationId xmlns:a16="http://schemas.microsoft.com/office/drawing/2014/main" xmlns="" id="{6C313BF5-C575-3F96-A589-8D94123BCB72}"/>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08;p38">
              <a:extLst>
                <a:ext uri="{FF2B5EF4-FFF2-40B4-BE49-F238E27FC236}">
                  <a16:creationId xmlns:a16="http://schemas.microsoft.com/office/drawing/2014/main" xmlns="" id="{11217B92-1786-5C0F-9456-213F61C87EA8}"/>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TextBox 86">
            <a:extLst>
              <a:ext uri="{FF2B5EF4-FFF2-40B4-BE49-F238E27FC236}">
                <a16:creationId xmlns:a16="http://schemas.microsoft.com/office/drawing/2014/main" xmlns="" id="{8FAD1661-E584-23D7-2B79-C903E7295EE0}"/>
              </a:ext>
            </a:extLst>
          </p:cNvPr>
          <p:cNvSpPr txBox="1"/>
          <p:nvPr/>
        </p:nvSpPr>
        <p:spPr>
          <a:xfrm>
            <a:off x="6851608" y="3792446"/>
            <a:ext cx="1787066" cy="1815882"/>
          </a:xfrm>
          <a:prstGeom prst="rect">
            <a:avLst/>
          </a:prstGeom>
          <a:noFill/>
        </p:spPr>
        <p:txBody>
          <a:bodyPr wrap="square" rtlCol="0">
            <a:spAutoFit/>
          </a:bodyPr>
          <a:lstStyle/>
          <a:p>
            <a:r>
              <a:rPr lang="en-US" sz="2800" b="1" dirty="0">
                <a:solidFill>
                  <a:schemeClr val="lt1"/>
                </a:solidFill>
                <a:latin typeface="Fjalla One"/>
              </a:rPr>
              <a:t>Support Vector </a:t>
            </a:r>
            <a:r>
              <a:rPr lang="en-US" sz="2800" b="1" dirty="0" smtClean="0">
                <a:solidFill>
                  <a:schemeClr val="lt1"/>
                </a:solidFill>
                <a:latin typeface="Fjalla One"/>
              </a:rPr>
              <a:t>Machine</a:t>
            </a:r>
          </a:p>
          <a:p>
            <a:r>
              <a:rPr lang="en-US" sz="2800" b="1" dirty="0" smtClean="0">
                <a:solidFill>
                  <a:schemeClr val="lt1"/>
                </a:solidFill>
                <a:latin typeface="Fjalla One"/>
              </a:rPr>
              <a:t>(</a:t>
            </a:r>
            <a:r>
              <a:rPr lang="en-US" sz="2800" b="1" dirty="0">
                <a:solidFill>
                  <a:schemeClr val="lt1"/>
                </a:solidFill>
                <a:latin typeface="Fjalla One"/>
              </a:rPr>
              <a:t>SVM)</a:t>
            </a:r>
          </a:p>
        </p:txBody>
      </p:sp>
      <p:grpSp>
        <p:nvGrpSpPr>
          <p:cNvPr id="88" name="Google Shape;901;p38">
            <a:extLst>
              <a:ext uri="{FF2B5EF4-FFF2-40B4-BE49-F238E27FC236}">
                <a16:creationId xmlns:a16="http://schemas.microsoft.com/office/drawing/2014/main" xmlns="" id="{68DEF176-00D3-71FB-E4DF-A11C68DA05DB}"/>
              </a:ext>
            </a:extLst>
          </p:cNvPr>
          <p:cNvGrpSpPr/>
          <p:nvPr/>
        </p:nvGrpSpPr>
        <p:grpSpPr>
          <a:xfrm>
            <a:off x="8912999" y="2689101"/>
            <a:ext cx="1787085" cy="1554664"/>
            <a:chOff x="3335286" y="601670"/>
            <a:chExt cx="804678" cy="932160"/>
          </a:xfrm>
          <a:solidFill>
            <a:srgbClr val="0070C0"/>
          </a:solidFill>
        </p:grpSpPr>
        <p:sp>
          <p:nvSpPr>
            <p:cNvPr id="89" name="Google Shape;902;p38">
              <a:extLst>
                <a:ext uri="{FF2B5EF4-FFF2-40B4-BE49-F238E27FC236}">
                  <a16:creationId xmlns:a16="http://schemas.microsoft.com/office/drawing/2014/main" xmlns="" id="{4A441952-2C8A-BB3E-2547-886098FFA8F9}"/>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grp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3;p38">
              <a:extLst>
                <a:ext uri="{FF2B5EF4-FFF2-40B4-BE49-F238E27FC236}">
                  <a16:creationId xmlns:a16="http://schemas.microsoft.com/office/drawing/2014/main" xmlns="" id="{B71D38AD-0C47-D836-C3FA-258D38D45477}"/>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04;p38">
              <a:extLst>
                <a:ext uri="{FF2B5EF4-FFF2-40B4-BE49-F238E27FC236}">
                  <a16:creationId xmlns:a16="http://schemas.microsoft.com/office/drawing/2014/main" xmlns="" id="{9158FB47-C795-05B6-2286-BFB1025F5B64}"/>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05;p38">
              <a:extLst>
                <a:ext uri="{FF2B5EF4-FFF2-40B4-BE49-F238E27FC236}">
                  <a16:creationId xmlns:a16="http://schemas.microsoft.com/office/drawing/2014/main" xmlns="" id="{F4786B25-F433-6016-4448-9AD384922ECE}"/>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06;p38">
              <a:extLst>
                <a:ext uri="{FF2B5EF4-FFF2-40B4-BE49-F238E27FC236}">
                  <a16:creationId xmlns:a16="http://schemas.microsoft.com/office/drawing/2014/main" xmlns="" id="{2BA3588F-F9C2-365F-8526-F7BC85783238}"/>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07;p38">
              <a:extLst>
                <a:ext uri="{FF2B5EF4-FFF2-40B4-BE49-F238E27FC236}">
                  <a16:creationId xmlns:a16="http://schemas.microsoft.com/office/drawing/2014/main" xmlns="" id="{8D77A17A-2ADD-7AAE-91AC-966B6C5151E4}"/>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08;p38">
              <a:extLst>
                <a:ext uri="{FF2B5EF4-FFF2-40B4-BE49-F238E27FC236}">
                  <a16:creationId xmlns:a16="http://schemas.microsoft.com/office/drawing/2014/main" xmlns="" id="{28A568B3-7808-C0F9-EA60-BF4415417CDC}"/>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TextBox 95">
            <a:extLst>
              <a:ext uri="{FF2B5EF4-FFF2-40B4-BE49-F238E27FC236}">
                <a16:creationId xmlns:a16="http://schemas.microsoft.com/office/drawing/2014/main" xmlns="" id="{AFF48DD4-2CCF-2DCF-DC51-DB368A50E996}"/>
              </a:ext>
            </a:extLst>
          </p:cNvPr>
          <p:cNvSpPr txBox="1"/>
          <p:nvPr/>
        </p:nvSpPr>
        <p:spPr>
          <a:xfrm>
            <a:off x="8993403" y="2800687"/>
            <a:ext cx="2187944" cy="1015663"/>
          </a:xfrm>
          <a:prstGeom prst="rect">
            <a:avLst/>
          </a:prstGeom>
          <a:noFill/>
        </p:spPr>
        <p:txBody>
          <a:bodyPr wrap="square" rtlCol="0">
            <a:spAutoFit/>
          </a:bodyPr>
          <a:lstStyle/>
          <a:p>
            <a:r>
              <a:rPr lang="en-US" sz="2000" b="1" dirty="0">
                <a:solidFill>
                  <a:schemeClr val="lt1"/>
                </a:solidFill>
                <a:latin typeface="Fjalla One"/>
              </a:rPr>
              <a:t>Multinomial</a:t>
            </a:r>
          </a:p>
          <a:p>
            <a:r>
              <a:rPr lang="en-US" sz="2000" b="1" dirty="0">
                <a:solidFill>
                  <a:schemeClr val="lt1"/>
                </a:solidFill>
                <a:latin typeface="Fjalla One"/>
              </a:rPr>
              <a:t>Naive </a:t>
            </a:r>
            <a:endParaRPr lang="en-US" sz="2000" b="1" dirty="0" smtClean="0">
              <a:solidFill>
                <a:schemeClr val="lt1"/>
              </a:solidFill>
              <a:latin typeface="Fjalla One"/>
            </a:endParaRPr>
          </a:p>
          <a:p>
            <a:r>
              <a:rPr lang="en-US" sz="2000" b="1" dirty="0" smtClean="0">
                <a:solidFill>
                  <a:schemeClr val="lt1"/>
                </a:solidFill>
                <a:latin typeface="Fjalla One"/>
              </a:rPr>
              <a:t>Bayes</a:t>
            </a:r>
            <a:endParaRPr lang="en-US" sz="2000" b="1" dirty="0">
              <a:solidFill>
                <a:schemeClr val="lt1"/>
              </a:solidFill>
              <a:latin typeface="Fjalla One"/>
            </a:endParaRPr>
          </a:p>
        </p:txBody>
      </p:sp>
      <p:grpSp>
        <p:nvGrpSpPr>
          <p:cNvPr id="97" name="Google Shape;901;p38">
            <a:extLst>
              <a:ext uri="{FF2B5EF4-FFF2-40B4-BE49-F238E27FC236}">
                <a16:creationId xmlns:a16="http://schemas.microsoft.com/office/drawing/2014/main" xmlns="" id="{22B898FB-2314-78F0-AE03-C9F1E728CDF5}"/>
              </a:ext>
            </a:extLst>
          </p:cNvPr>
          <p:cNvGrpSpPr/>
          <p:nvPr/>
        </p:nvGrpSpPr>
        <p:grpSpPr>
          <a:xfrm>
            <a:off x="4848311" y="2747738"/>
            <a:ext cx="1736973" cy="1480773"/>
            <a:chOff x="3335286" y="601670"/>
            <a:chExt cx="804678" cy="932160"/>
          </a:xfrm>
          <a:solidFill>
            <a:srgbClr val="0070C0"/>
          </a:solidFill>
        </p:grpSpPr>
        <p:sp>
          <p:nvSpPr>
            <p:cNvPr id="98" name="Google Shape;902;p38">
              <a:extLst>
                <a:ext uri="{FF2B5EF4-FFF2-40B4-BE49-F238E27FC236}">
                  <a16:creationId xmlns:a16="http://schemas.microsoft.com/office/drawing/2014/main" xmlns="" id="{5F5499A3-8ADD-974E-3E07-33932124A743}"/>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grp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03;p38">
              <a:extLst>
                <a:ext uri="{FF2B5EF4-FFF2-40B4-BE49-F238E27FC236}">
                  <a16:creationId xmlns:a16="http://schemas.microsoft.com/office/drawing/2014/main" xmlns="" id="{9DBFC040-D2CA-913C-758B-A3340E48E1AA}"/>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04;p38">
              <a:extLst>
                <a:ext uri="{FF2B5EF4-FFF2-40B4-BE49-F238E27FC236}">
                  <a16:creationId xmlns:a16="http://schemas.microsoft.com/office/drawing/2014/main" xmlns="" id="{88339054-FB7B-44B2-C640-16411825B90F}"/>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05;p38">
              <a:extLst>
                <a:ext uri="{FF2B5EF4-FFF2-40B4-BE49-F238E27FC236}">
                  <a16:creationId xmlns:a16="http://schemas.microsoft.com/office/drawing/2014/main" xmlns="" id="{B4F55BD3-73C3-269E-9388-4CC97A943D2B}"/>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06;p38">
              <a:extLst>
                <a:ext uri="{FF2B5EF4-FFF2-40B4-BE49-F238E27FC236}">
                  <a16:creationId xmlns:a16="http://schemas.microsoft.com/office/drawing/2014/main" xmlns="" id="{31BC8455-4FDD-4773-8EAC-194697A5BBD8}"/>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07;p38">
              <a:extLst>
                <a:ext uri="{FF2B5EF4-FFF2-40B4-BE49-F238E27FC236}">
                  <a16:creationId xmlns:a16="http://schemas.microsoft.com/office/drawing/2014/main" xmlns="" id="{CE0DEA75-DFFA-2C60-8FD7-3BAE8128659D}"/>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08;p38">
              <a:extLst>
                <a:ext uri="{FF2B5EF4-FFF2-40B4-BE49-F238E27FC236}">
                  <a16:creationId xmlns:a16="http://schemas.microsoft.com/office/drawing/2014/main" xmlns="" id="{EBAD2416-D0C1-9C90-736A-385560C215F7}"/>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TextBox 104">
            <a:extLst>
              <a:ext uri="{FF2B5EF4-FFF2-40B4-BE49-F238E27FC236}">
                <a16:creationId xmlns:a16="http://schemas.microsoft.com/office/drawing/2014/main" xmlns="" id="{4819F40A-9E09-5F45-DDEA-EAA856DEDDDD}"/>
              </a:ext>
            </a:extLst>
          </p:cNvPr>
          <p:cNvSpPr txBox="1"/>
          <p:nvPr/>
        </p:nvSpPr>
        <p:spPr>
          <a:xfrm>
            <a:off x="4951387" y="2884513"/>
            <a:ext cx="1698065" cy="1200329"/>
          </a:xfrm>
          <a:prstGeom prst="rect">
            <a:avLst/>
          </a:prstGeom>
          <a:noFill/>
        </p:spPr>
        <p:txBody>
          <a:bodyPr wrap="square" rtlCol="0">
            <a:spAutoFit/>
          </a:bodyPr>
          <a:lstStyle/>
          <a:p>
            <a:r>
              <a:rPr lang="en-US" sz="2400" b="1" dirty="0">
                <a:solidFill>
                  <a:schemeClr val="lt1"/>
                </a:solidFill>
                <a:latin typeface="Fjalla One"/>
                <a:sym typeface="Fjalla One"/>
              </a:rPr>
              <a:t>Random Forest</a:t>
            </a:r>
          </a:p>
          <a:p>
            <a:r>
              <a:rPr lang="en-US" sz="2400" b="1" dirty="0">
                <a:solidFill>
                  <a:schemeClr val="lt1"/>
                </a:solidFill>
                <a:latin typeface="Fjalla One"/>
                <a:sym typeface="Fjalla One"/>
              </a:rPr>
              <a:t>Classifier</a:t>
            </a:r>
          </a:p>
        </p:txBody>
      </p:sp>
      <p:cxnSp>
        <p:nvCxnSpPr>
          <p:cNvPr id="106" name="Straight Arrow Connector 105">
            <a:extLst>
              <a:ext uri="{FF2B5EF4-FFF2-40B4-BE49-F238E27FC236}">
                <a16:creationId xmlns:a16="http://schemas.microsoft.com/office/drawing/2014/main" xmlns="" id="{5255ADDE-D683-A969-6636-9FED9D726BF1}"/>
              </a:ext>
            </a:extLst>
          </p:cNvPr>
          <p:cNvCxnSpPr>
            <a:cxnSpLocks/>
          </p:cNvCxnSpPr>
          <p:nvPr/>
        </p:nvCxnSpPr>
        <p:spPr>
          <a:xfrm>
            <a:off x="11181347" y="1542605"/>
            <a:ext cx="0" cy="295752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58" name="Straight Arrow Connector 57">
            <a:extLst>
              <a:ext uri="{FF2B5EF4-FFF2-40B4-BE49-F238E27FC236}">
                <a16:creationId xmlns:a16="http://schemas.microsoft.com/office/drawing/2014/main" xmlns="" id="{5255ADDE-D683-A969-6636-9FED9D726BF1}"/>
              </a:ext>
            </a:extLst>
          </p:cNvPr>
          <p:cNvCxnSpPr>
            <a:cxnSpLocks/>
          </p:cNvCxnSpPr>
          <p:nvPr/>
        </p:nvCxnSpPr>
        <p:spPr>
          <a:xfrm>
            <a:off x="9678329" y="1609117"/>
            <a:ext cx="0" cy="104462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grpSp>
        <p:nvGrpSpPr>
          <p:cNvPr id="60" name="Google Shape;901;p38">
            <a:extLst>
              <a:ext uri="{FF2B5EF4-FFF2-40B4-BE49-F238E27FC236}">
                <a16:creationId xmlns:a16="http://schemas.microsoft.com/office/drawing/2014/main" xmlns="" id="{68DEF176-00D3-71FB-E4DF-A11C68DA05DB}"/>
              </a:ext>
            </a:extLst>
          </p:cNvPr>
          <p:cNvGrpSpPr/>
          <p:nvPr/>
        </p:nvGrpSpPr>
        <p:grpSpPr>
          <a:xfrm>
            <a:off x="10087375" y="4500130"/>
            <a:ext cx="1787085" cy="1131244"/>
            <a:chOff x="3335286" y="601670"/>
            <a:chExt cx="804678" cy="932160"/>
          </a:xfrm>
          <a:solidFill>
            <a:srgbClr val="0070C0"/>
          </a:solidFill>
        </p:grpSpPr>
        <p:sp>
          <p:nvSpPr>
            <p:cNvPr id="61" name="Google Shape;902;p38">
              <a:extLst>
                <a:ext uri="{FF2B5EF4-FFF2-40B4-BE49-F238E27FC236}">
                  <a16:creationId xmlns:a16="http://schemas.microsoft.com/office/drawing/2014/main" xmlns="" id="{4A441952-2C8A-BB3E-2547-886098FFA8F9}"/>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grp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03;p38">
              <a:extLst>
                <a:ext uri="{FF2B5EF4-FFF2-40B4-BE49-F238E27FC236}">
                  <a16:creationId xmlns:a16="http://schemas.microsoft.com/office/drawing/2014/main" xmlns="" id="{B71D38AD-0C47-D836-C3FA-258D38D45477}"/>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04;p38">
              <a:extLst>
                <a:ext uri="{FF2B5EF4-FFF2-40B4-BE49-F238E27FC236}">
                  <a16:creationId xmlns:a16="http://schemas.microsoft.com/office/drawing/2014/main" xmlns="" id="{9158FB47-C795-05B6-2286-BFB1025F5B64}"/>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05;p38">
              <a:extLst>
                <a:ext uri="{FF2B5EF4-FFF2-40B4-BE49-F238E27FC236}">
                  <a16:creationId xmlns:a16="http://schemas.microsoft.com/office/drawing/2014/main" xmlns="" id="{F4786B25-F433-6016-4448-9AD384922ECE}"/>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6;p38">
              <a:extLst>
                <a:ext uri="{FF2B5EF4-FFF2-40B4-BE49-F238E27FC236}">
                  <a16:creationId xmlns:a16="http://schemas.microsoft.com/office/drawing/2014/main" xmlns="" id="{2BA3588F-F9C2-365F-8526-F7BC85783238}"/>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7;p38">
              <a:extLst>
                <a:ext uri="{FF2B5EF4-FFF2-40B4-BE49-F238E27FC236}">
                  <a16:creationId xmlns:a16="http://schemas.microsoft.com/office/drawing/2014/main" xmlns="" id="{8D77A17A-2ADD-7AAE-91AC-966B6C5151E4}"/>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8;p38">
              <a:extLst>
                <a:ext uri="{FF2B5EF4-FFF2-40B4-BE49-F238E27FC236}">
                  <a16:creationId xmlns:a16="http://schemas.microsoft.com/office/drawing/2014/main" xmlns="" id="{28A568B3-7808-C0F9-EA60-BF4415417CDC}"/>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TextBox 68">
            <a:extLst>
              <a:ext uri="{FF2B5EF4-FFF2-40B4-BE49-F238E27FC236}">
                <a16:creationId xmlns:a16="http://schemas.microsoft.com/office/drawing/2014/main" xmlns="" id="{AFF48DD4-2CCF-2DCF-DC51-DB368A50E996}"/>
              </a:ext>
            </a:extLst>
          </p:cNvPr>
          <p:cNvSpPr txBox="1"/>
          <p:nvPr/>
        </p:nvSpPr>
        <p:spPr>
          <a:xfrm>
            <a:off x="10174577" y="4703106"/>
            <a:ext cx="2187944" cy="861774"/>
          </a:xfrm>
          <a:prstGeom prst="rect">
            <a:avLst/>
          </a:prstGeom>
          <a:noFill/>
        </p:spPr>
        <p:txBody>
          <a:bodyPr wrap="square" rtlCol="0">
            <a:spAutoFit/>
          </a:bodyPr>
          <a:lstStyle/>
          <a:p>
            <a:r>
              <a:rPr lang="en-US" sz="1600" b="1" dirty="0">
                <a:solidFill>
                  <a:schemeClr val="lt1"/>
                </a:solidFill>
                <a:latin typeface="Fjalla One"/>
              </a:rPr>
              <a:t>MULTILAYER PERCEPTRON</a:t>
            </a:r>
          </a:p>
          <a:p>
            <a:endParaRPr lang="en-US" sz="1600" b="1" dirty="0">
              <a:solidFill>
                <a:schemeClr val="lt1"/>
              </a:solidFill>
              <a:latin typeface="Fjalla One"/>
            </a:endParaRPr>
          </a:p>
        </p:txBody>
      </p:sp>
    </p:spTree>
    <p:extLst>
      <p:ext uri="{BB962C8B-B14F-4D97-AF65-F5344CB8AC3E}">
        <p14:creationId xmlns:p14="http://schemas.microsoft.com/office/powerpoint/2010/main" val="220957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9. Technologies Used</a:t>
            </a:r>
          </a:p>
        </p:txBody>
      </p:sp>
      <p:sp>
        <p:nvSpPr>
          <p:cNvPr id="4" name="Date Placeholder 3"/>
          <p:cNvSpPr>
            <a:spLocks noGrp="1"/>
          </p:cNvSpPr>
          <p:nvPr>
            <p:ph type="dt" sz="half" idx="10"/>
          </p:nvPr>
        </p:nvSpPr>
        <p:spPr/>
        <p:txBody>
          <a:bodyPr/>
          <a:lstStyle/>
          <a:p>
            <a:fld id="{5B7C900D-4CFE-4605-AC49-AB3687DB46E9}" type="datetime1">
              <a:rPr lang="en-IN" smtClean="0"/>
              <a:t>27-11-2023</a:t>
            </a:fld>
            <a:endParaRPr lang="en-IN"/>
          </a:p>
        </p:txBody>
      </p:sp>
      <p:sp>
        <p:nvSpPr>
          <p:cNvPr id="5" name="Footer Placeholder 4"/>
          <p:cNvSpPr>
            <a:spLocks noGrp="1"/>
          </p:cNvSpPr>
          <p:nvPr>
            <p:ph type="ftr" sz="quarter" idx="11"/>
          </p:nvPr>
        </p:nvSpPr>
        <p:spPr/>
        <p:txBody>
          <a:bodyPr/>
          <a:lstStyle/>
          <a:p>
            <a:r>
              <a:rPr lang="en-IN"/>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13</a:t>
            </a:fld>
            <a:endParaRPr lang="en-IN"/>
          </a:p>
        </p:txBody>
      </p:sp>
      <p:pic>
        <p:nvPicPr>
          <p:cNvPr id="10" name="Picture 9">
            <a:extLst>
              <a:ext uri="{FF2B5EF4-FFF2-40B4-BE49-F238E27FC236}">
                <a16:creationId xmlns:a16="http://schemas.microsoft.com/office/drawing/2014/main" xmlns="" id="{6EE08423-471B-8372-F09D-3BED0768700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1734139" y="1104540"/>
            <a:ext cx="2304461" cy="2304461"/>
          </a:xfrm>
          <a:prstGeom prst="rect">
            <a:avLst/>
          </a:prstGeom>
        </p:spPr>
      </p:pic>
      <p:pic>
        <p:nvPicPr>
          <p:cNvPr id="13" name="Picture 12">
            <a:extLst>
              <a:ext uri="{FF2B5EF4-FFF2-40B4-BE49-F238E27FC236}">
                <a16:creationId xmlns:a16="http://schemas.microsoft.com/office/drawing/2014/main" xmlns="" id="{C2BE54BD-59F2-E480-5BDF-F9A6D4FD1A2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xmlns="" r:id="rId5"/>
              </a:ext>
            </a:extLst>
          </a:blip>
          <a:stretch>
            <a:fillRect/>
          </a:stretch>
        </p:blipFill>
        <p:spPr>
          <a:xfrm>
            <a:off x="5923961" y="1324936"/>
            <a:ext cx="2117350" cy="2198070"/>
          </a:xfrm>
          <a:prstGeom prst="rect">
            <a:avLst/>
          </a:prstGeom>
        </p:spPr>
      </p:pic>
      <p:pic>
        <p:nvPicPr>
          <p:cNvPr id="16" name="Picture 15">
            <a:extLst>
              <a:ext uri="{FF2B5EF4-FFF2-40B4-BE49-F238E27FC236}">
                <a16:creationId xmlns:a16="http://schemas.microsoft.com/office/drawing/2014/main" xmlns="" id="{DD555920-C12D-22F4-E4EE-9EFEEE19EC76}"/>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xmlns="" r:id="rId7"/>
              </a:ext>
            </a:extLst>
          </a:blip>
          <a:stretch>
            <a:fillRect/>
          </a:stretch>
        </p:blipFill>
        <p:spPr>
          <a:xfrm>
            <a:off x="265003" y="4853414"/>
            <a:ext cx="1687419" cy="1056253"/>
          </a:xfrm>
          <a:prstGeom prst="rect">
            <a:avLst/>
          </a:prstGeom>
        </p:spPr>
      </p:pic>
      <p:pic>
        <p:nvPicPr>
          <p:cNvPr id="20" name="Picture 19">
            <a:extLst>
              <a:ext uri="{FF2B5EF4-FFF2-40B4-BE49-F238E27FC236}">
                <a16:creationId xmlns:a16="http://schemas.microsoft.com/office/drawing/2014/main" xmlns="" id="{386295FB-2690-9776-018E-0FC0866580F8}"/>
              </a:ext>
            </a:extLst>
          </p:cNvPr>
          <p:cNvPicPr>
            <a:picLocks noChangeAspect="1"/>
          </p:cNvPicPr>
          <p:nvPr/>
        </p:nvPicPr>
        <p:blipFill>
          <a:blip r:embed="rId8"/>
          <a:stretch>
            <a:fillRect/>
          </a:stretch>
        </p:blipFill>
        <p:spPr>
          <a:xfrm>
            <a:off x="3683691" y="4828225"/>
            <a:ext cx="1424136" cy="1233210"/>
          </a:xfrm>
          <a:prstGeom prst="rect">
            <a:avLst/>
          </a:prstGeom>
        </p:spPr>
      </p:pic>
      <p:cxnSp>
        <p:nvCxnSpPr>
          <p:cNvPr id="22" name="Straight Connector 21">
            <a:extLst>
              <a:ext uri="{FF2B5EF4-FFF2-40B4-BE49-F238E27FC236}">
                <a16:creationId xmlns:a16="http://schemas.microsoft.com/office/drawing/2014/main" xmlns="" id="{B7D8F285-2313-1E53-89F2-67F3598E4426}"/>
              </a:ext>
            </a:extLst>
          </p:cNvPr>
          <p:cNvCxnSpPr>
            <a:cxnSpLocks/>
          </p:cNvCxnSpPr>
          <p:nvPr/>
        </p:nvCxnSpPr>
        <p:spPr>
          <a:xfrm>
            <a:off x="2809188" y="3129699"/>
            <a:ext cx="0" cy="6975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BCCC32E8-891B-2CA2-4347-3FB92A1CE487}"/>
              </a:ext>
            </a:extLst>
          </p:cNvPr>
          <p:cNvCxnSpPr>
            <a:cxnSpLocks/>
          </p:cNvCxnSpPr>
          <p:nvPr/>
        </p:nvCxnSpPr>
        <p:spPr>
          <a:xfrm>
            <a:off x="1357460" y="3817856"/>
            <a:ext cx="28186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BB269883-AD76-E990-7EB1-05C2370F1ED0}"/>
              </a:ext>
            </a:extLst>
          </p:cNvPr>
          <p:cNvCxnSpPr/>
          <p:nvPr/>
        </p:nvCxnSpPr>
        <p:spPr>
          <a:xfrm>
            <a:off x="1366887" y="3827282"/>
            <a:ext cx="0" cy="952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7E48C28E-7D25-0136-A0F4-AE11DAB419EF}"/>
              </a:ext>
            </a:extLst>
          </p:cNvPr>
          <p:cNvCxnSpPr/>
          <p:nvPr/>
        </p:nvCxnSpPr>
        <p:spPr>
          <a:xfrm>
            <a:off x="4176074" y="3817856"/>
            <a:ext cx="0" cy="8955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xmlns="" id="{4C112E21-99B5-9717-8F17-3E0549ED786A}"/>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xmlns="" r:id="rId10"/>
              </a:ext>
            </a:extLst>
          </a:blip>
          <a:stretch>
            <a:fillRect/>
          </a:stretch>
        </p:blipFill>
        <p:spPr>
          <a:xfrm>
            <a:off x="2054725" y="4967928"/>
            <a:ext cx="1526671" cy="979565"/>
          </a:xfrm>
          <a:prstGeom prst="rect">
            <a:avLst/>
          </a:prstGeom>
        </p:spPr>
      </p:pic>
      <p:cxnSp>
        <p:nvCxnSpPr>
          <p:cNvPr id="33" name="Straight Arrow Connector 32">
            <a:extLst>
              <a:ext uri="{FF2B5EF4-FFF2-40B4-BE49-F238E27FC236}">
                <a16:creationId xmlns:a16="http://schemas.microsoft.com/office/drawing/2014/main" xmlns="" id="{75AB15D6-23F3-634C-8CF1-6B38B36C6742}"/>
              </a:ext>
            </a:extLst>
          </p:cNvPr>
          <p:cNvCxnSpPr/>
          <p:nvPr/>
        </p:nvCxnSpPr>
        <p:spPr>
          <a:xfrm>
            <a:off x="2809188" y="3827282"/>
            <a:ext cx="0" cy="8955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xmlns="" id="{4D31993D-E804-A693-AFF7-992E4539E5ED}"/>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xmlns="" r:id="rId12"/>
              </a:ext>
            </a:extLst>
          </a:blip>
          <a:stretch>
            <a:fillRect/>
          </a:stretch>
        </p:blipFill>
        <p:spPr>
          <a:xfrm>
            <a:off x="8354008" y="1863520"/>
            <a:ext cx="2755638" cy="786499"/>
          </a:xfrm>
          <a:prstGeom prst="rect">
            <a:avLst/>
          </a:prstGeom>
        </p:spPr>
      </p:pic>
      <p:sp>
        <p:nvSpPr>
          <p:cNvPr id="45" name="Rectangle 44">
            <a:extLst>
              <a:ext uri="{FF2B5EF4-FFF2-40B4-BE49-F238E27FC236}">
                <a16:creationId xmlns:a16="http://schemas.microsoft.com/office/drawing/2014/main" xmlns="" id="{78829D11-C13D-EEEA-B2E7-0C0C553B4EE3}"/>
              </a:ext>
            </a:extLst>
          </p:cNvPr>
          <p:cNvSpPr/>
          <p:nvPr/>
        </p:nvSpPr>
        <p:spPr>
          <a:xfrm>
            <a:off x="162708" y="1324936"/>
            <a:ext cx="5125729" cy="49174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xmlns="" id="{51376CDC-16B1-C21B-5A62-25F7457C2F60}"/>
              </a:ext>
            </a:extLst>
          </p:cNvPr>
          <p:cNvPicPr>
            <a:picLocks noChangeAspect="1"/>
          </p:cNvPicPr>
          <p:nvPr/>
        </p:nvPicPr>
        <p:blipFill>
          <a:blip r:embed="rId13" cstate="print">
            <a:extLst>
              <a:ext uri="{28A0092B-C50C-407E-A947-70E740481C1C}">
                <a14:useLocalDpi xmlns:a14="http://schemas.microsoft.com/office/drawing/2010/main" val="0"/>
              </a:ext>
              <a:ext uri="{837473B0-CC2E-450A-ABE3-18F120FF3D39}">
                <a1611:picAttrSrcUrl xmlns:a1611="http://schemas.microsoft.com/office/drawing/2016/11/main" xmlns="" r:id="rId14"/>
              </a:ext>
            </a:extLst>
          </a:blip>
          <a:stretch>
            <a:fillRect/>
          </a:stretch>
        </p:blipFill>
        <p:spPr>
          <a:xfrm>
            <a:off x="5829424" y="4299423"/>
            <a:ext cx="2702060" cy="1057603"/>
          </a:xfrm>
          <a:prstGeom prst="rect">
            <a:avLst/>
          </a:prstGeom>
        </p:spPr>
      </p:pic>
    </p:spTree>
    <p:extLst>
      <p:ext uri="{BB962C8B-B14F-4D97-AF65-F5344CB8AC3E}">
        <p14:creationId xmlns:p14="http://schemas.microsoft.com/office/powerpoint/2010/main" val="3643434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125"/>
            <a:ext cx="12192000" cy="885371"/>
          </a:xfrm>
        </p:spPr>
        <p:txBody>
          <a:bodyPr/>
          <a:lstStyle/>
          <a:p>
            <a:r>
              <a:rPr lang="en-IN" dirty="0"/>
              <a:t>10. Demonstration</a:t>
            </a:r>
          </a:p>
        </p:txBody>
      </p:sp>
      <p:sp>
        <p:nvSpPr>
          <p:cNvPr id="6" name="Slide Number Placeholder 5"/>
          <p:cNvSpPr>
            <a:spLocks noGrp="1"/>
          </p:cNvSpPr>
          <p:nvPr>
            <p:ph type="sldNum" sz="quarter" idx="12"/>
          </p:nvPr>
        </p:nvSpPr>
        <p:spPr/>
        <p:txBody>
          <a:bodyPr/>
          <a:lstStyle/>
          <a:p>
            <a:r>
              <a:rPr lang="en-IN" dirty="0"/>
              <a:t>15</a:t>
            </a:r>
          </a:p>
        </p:txBody>
      </p:sp>
      <p:sp>
        <p:nvSpPr>
          <p:cNvPr id="18" name="TextBox 20">
            <a:extLst>
              <a:ext uri="{FF2B5EF4-FFF2-40B4-BE49-F238E27FC236}">
                <a16:creationId xmlns:a16="http://schemas.microsoft.com/office/drawing/2014/main" xmlns="" id="{F32EE794-44CC-2E54-AF7B-28DFCBAABCBA}"/>
              </a:ext>
            </a:extLst>
          </p:cNvPr>
          <p:cNvSpPr txBox="1"/>
          <p:nvPr/>
        </p:nvSpPr>
        <p:spPr>
          <a:xfrm>
            <a:off x="11406730" y="481020"/>
            <a:ext cx="68930" cy="1615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5</a:t>
            </a:r>
          </a:p>
        </p:txBody>
      </p:sp>
      <p:sp>
        <p:nvSpPr>
          <p:cNvPr id="3" name="TextBox 2">
            <a:extLst>
              <a:ext uri="{FF2B5EF4-FFF2-40B4-BE49-F238E27FC236}">
                <a16:creationId xmlns:a16="http://schemas.microsoft.com/office/drawing/2014/main" xmlns="" id="{0568DC1E-F520-CE5F-F673-010E7DC67041}"/>
              </a:ext>
            </a:extLst>
          </p:cNvPr>
          <p:cNvSpPr txBox="1"/>
          <p:nvPr/>
        </p:nvSpPr>
        <p:spPr>
          <a:xfrm>
            <a:off x="0" y="1048934"/>
            <a:ext cx="11800114" cy="1477328"/>
          </a:xfrm>
          <a:prstGeom prst="rect">
            <a:avLst/>
          </a:prstGeom>
          <a:noFill/>
        </p:spPr>
        <p:txBody>
          <a:bodyPr wrap="square" rtlCol="0">
            <a:spAutoFit/>
          </a:bodyPr>
          <a:lstStyle/>
          <a:p>
            <a:pPr marL="285750" indent="-285750">
              <a:buFont typeface="Wingdings" panose="05000000000000000000" pitchFamily="2" charset="2"/>
              <a:buChar char="v"/>
            </a:pPr>
            <a:r>
              <a:rPr lang="en-US" dirty="0"/>
              <a:t>We created a Flask application that leverages natural language processing libraries such as NLTK and VADER Sentiment for sentiment analysis. </a:t>
            </a:r>
          </a:p>
          <a:p>
            <a:pPr marL="285750" indent="-285750">
              <a:buFont typeface="Wingdings" panose="05000000000000000000" pitchFamily="2" charset="2"/>
              <a:buChar char="v"/>
            </a:pPr>
            <a:r>
              <a:rPr lang="en-US" dirty="0"/>
              <a:t>The results, including the compound sentiment score, positive sentiment score, negative sentiment score, and the processed text, are then displayed on the web page. The application is designed to run locally on the server at http://127.0.0.1:5002/ with debugging enabled.</a:t>
            </a:r>
            <a:endParaRPr lang="en-IN" dirty="0"/>
          </a:p>
        </p:txBody>
      </p:sp>
      <p:pic>
        <p:nvPicPr>
          <p:cNvPr id="8" name="Picture 7">
            <a:extLst>
              <a:ext uri="{FF2B5EF4-FFF2-40B4-BE49-F238E27FC236}">
                <a16:creationId xmlns:a16="http://schemas.microsoft.com/office/drawing/2014/main" xmlns="" id="{B3288A30-78B8-0553-E06F-6853316B6B1A}"/>
              </a:ext>
            </a:extLst>
          </p:cNvPr>
          <p:cNvPicPr>
            <a:picLocks noChangeAspect="1"/>
          </p:cNvPicPr>
          <p:nvPr/>
        </p:nvPicPr>
        <p:blipFill>
          <a:blip r:embed="rId2"/>
          <a:stretch>
            <a:fillRect/>
          </a:stretch>
        </p:blipFill>
        <p:spPr>
          <a:xfrm>
            <a:off x="121297" y="2467002"/>
            <a:ext cx="6484775" cy="4254473"/>
          </a:xfrm>
          <a:prstGeom prst="rect">
            <a:avLst/>
          </a:prstGeom>
        </p:spPr>
      </p:pic>
      <p:sp>
        <p:nvSpPr>
          <p:cNvPr id="11" name="Rectangle 10">
            <a:extLst>
              <a:ext uri="{FF2B5EF4-FFF2-40B4-BE49-F238E27FC236}">
                <a16:creationId xmlns:a16="http://schemas.microsoft.com/office/drawing/2014/main" xmlns="" id="{D7C79AE6-94D9-45D9-9891-F620DB3D53B2}"/>
              </a:ext>
            </a:extLst>
          </p:cNvPr>
          <p:cNvSpPr/>
          <p:nvPr/>
        </p:nvSpPr>
        <p:spPr>
          <a:xfrm>
            <a:off x="7856375" y="3374217"/>
            <a:ext cx="2883159" cy="191504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7" name="Picture 16">
            <a:extLst>
              <a:ext uri="{FF2B5EF4-FFF2-40B4-BE49-F238E27FC236}">
                <a16:creationId xmlns:a16="http://schemas.microsoft.com/office/drawing/2014/main" xmlns="" id="{7A13A85A-16EC-4CA9-468A-C4CD27005A5B}"/>
              </a:ext>
            </a:extLst>
          </p:cNvPr>
          <p:cNvPicPr>
            <a:picLocks noChangeAspect="1"/>
          </p:cNvPicPr>
          <p:nvPr/>
        </p:nvPicPr>
        <p:blipFill>
          <a:blip r:embed="rId3"/>
          <a:stretch>
            <a:fillRect/>
          </a:stretch>
        </p:blipFill>
        <p:spPr>
          <a:xfrm>
            <a:off x="8109131" y="3593351"/>
            <a:ext cx="2377646" cy="1181202"/>
          </a:xfrm>
          <a:prstGeom prst="rect">
            <a:avLst/>
          </a:prstGeom>
        </p:spPr>
      </p:pic>
    </p:spTree>
    <p:extLst>
      <p:ext uri="{BB962C8B-B14F-4D97-AF65-F5344CB8AC3E}">
        <p14:creationId xmlns:p14="http://schemas.microsoft.com/office/powerpoint/2010/main" val="246098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11. </a:t>
            </a:r>
            <a:r>
              <a:rPr lang="en-IN" dirty="0"/>
              <a:t>Project Timelines</a:t>
            </a:r>
          </a:p>
        </p:txBody>
      </p:sp>
      <p:sp>
        <p:nvSpPr>
          <p:cNvPr id="4" name="Date Placeholder 3"/>
          <p:cNvSpPr>
            <a:spLocks noGrp="1"/>
          </p:cNvSpPr>
          <p:nvPr>
            <p:ph type="dt" sz="half" idx="10"/>
          </p:nvPr>
        </p:nvSpPr>
        <p:spPr/>
        <p:txBody>
          <a:bodyPr/>
          <a:lstStyle/>
          <a:p>
            <a:fld id="{472248F9-CBC0-45A3-9B3F-3049C421846D}" type="datetime1">
              <a:rPr lang="en-IN" smtClean="0"/>
              <a:t>27-11-2023</a:t>
            </a:fld>
            <a:endParaRPr lang="en-IN"/>
          </a:p>
        </p:txBody>
      </p:sp>
      <p:sp>
        <p:nvSpPr>
          <p:cNvPr id="5" name="Footer Placeholder 4"/>
          <p:cNvSpPr>
            <a:spLocks noGrp="1"/>
          </p:cNvSpPr>
          <p:nvPr>
            <p:ph type="ftr" sz="quarter" idx="11"/>
          </p:nvPr>
        </p:nvSpPr>
        <p:spPr/>
        <p:txBody>
          <a:bodyPr/>
          <a:lstStyle/>
          <a:p>
            <a:r>
              <a:rPr lang="en-IN"/>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15</a:t>
            </a:fld>
            <a:endParaRPr lang="en-IN"/>
          </a:p>
        </p:txBody>
      </p:sp>
      <p:sp>
        <p:nvSpPr>
          <p:cNvPr id="12" name="Rectangle 11">
            <a:extLst>
              <a:ext uri="{FF2B5EF4-FFF2-40B4-BE49-F238E27FC236}">
                <a16:creationId xmlns:a16="http://schemas.microsoft.com/office/drawing/2014/main" xmlns="" id="{4D67AA17-A52D-44E9-B8D0-9864669FE27B}"/>
              </a:ext>
            </a:extLst>
          </p:cNvPr>
          <p:cNvSpPr/>
          <p:nvPr/>
        </p:nvSpPr>
        <p:spPr>
          <a:xfrm>
            <a:off x="381000" y="2649317"/>
            <a:ext cx="11430000" cy="3611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800" b="0" dirty="0">
                <a:solidFill>
                  <a:schemeClr val="tx1"/>
                </a:solidFill>
              </a:rPr>
              <a:t>TASK 2</a:t>
            </a:r>
          </a:p>
        </p:txBody>
      </p:sp>
      <p:sp>
        <p:nvSpPr>
          <p:cNvPr id="13" name="Rectangle 12">
            <a:extLst>
              <a:ext uri="{FF2B5EF4-FFF2-40B4-BE49-F238E27FC236}">
                <a16:creationId xmlns:a16="http://schemas.microsoft.com/office/drawing/2014/main" xmlns="" id="{31F995FA-BF9F-4954-9461-89998EED7366}"/>
              </a:ext>
            </a:extLst>
          </p:cNvPr>
          <p:cNvSpPr/>
          <p:nvPr/>
        </p:nvSpPr>
        <p:spPr>
          <a:xfrm>
            <a:off x="381000" y="3209152"/>
            <a:ext cx="11430000" cy="4362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800" b="0" dirty="0">
                <a:solidFill>
                  <a:schemeClr val="tx1"/>
                </a:solidFill>
              </a:rPr>
              <a:t>TASK 3</a:t>
            </a:r>
          </a:p>
        </p:txBody>
      </p:sp>
      <p:sp>
        <p:nvSpPr>
          <p:cNvPr id="14" name="Rectangle 13">
            <a:extLst>
              <a:ext uri="{FF2B5EF4-FFF2-40B4-BE49-F238E27FC236}">
                <a16:creationId xmlns:a16="http://schemas.microsoft.com/office/drawing/2014/main" xmlns="" id="{E96D02DF-D505-44A9-AF55-43221F12CBFB}"/>
              </a:ext>
            </a:extLst>
          </p:cNvPr>
          <p:cNvSpPr/>
          <p:nvPr/>
        </p:nvSpPr>
        <p:spPr>
          <a:xfrm>
            <a:off x="381000" y="3776129"/>
            <a:ext cx="11430000" cy="436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800" b="0" dirty="0">
                <a:solidFill>
                  <a:schemeClr val="tx1"/>
                </a:solidFill>
              </a:rPr>
              <a:t>TASK 4</a:t>
            </a:r>
          </a:p>
        </p:txBody>
      </p:sp>
      <p:sp>
        <p:nvSpPr>
          <p:cNvPr id="15" name="Rectangle 14">
            <a:extLst>
              <a:ext uri="{FF2B5EF4-FFF2-40B4-BE49-F238E27FC236}">
                <a16:creationId xmlns:a16="http://schemas.microsoft.com/office/drawing/2014/main" xmlns="" id="{BEE8913E-1B34-4283-ACC5-55A674127374}"/>
              </a:ext>
            </a:extLst>
          </p:cNvPr>
          <p:cNvSpPr/>
          <p:nvPr/>
        </p:nvSpPr>
        <p:spPr>
          <a:xfrm>
            <a:off x="381000" y="4356049"/>
            <a:ext cx="11430000" cy="4362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800" b="0" dirty="0">
                <a:solidFill>
                  <a:schemeClr val="tx1"/>
                </a:solidFill>
              </a:rPr>
              <a:t>TASK 5</a:t>
            </a:r>
          </a:p>
        </p:txBody>
      </p:sp>
      <p:sp>
        <p:nvSpPr>
          <p:cNvPr id="16" name="Rectangle 15">
            <a:extLst>
              <a:ext uri="{FF2B5EF4-FFF2-40B4-BE49-F238E27FC236}">
                <a16:creationId xmlns:a16="http://schemas.microsoft.com/office/drawing/2014/main" xmlns="" id="{DD676F57-F0B8-4EF8-A94E-B23F3853A0BF}"/>
              </a:ext>
            </a:extLst>
          </p:cNvPr>
          <p:cNvSpPr/>
          <p:nvPr/>
        </p:nvSpPr>
        <p:spPr>
          <a:xfrm>
            <a:off x="381000" y="2056086"/>
            <a:ext cx="11430000" cy="3408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800" b="0" dirty="0">
                <a:solidFill>
                  <a:schemeClr val="tx1"/>
                </a:solidFill>
              </a:rPr>
              <a:t>TASK 1</a:t>
            </a:r>
          </a:p>
        </p:txBody>
      </p:sp>
      <p:sp>
        <p:nvSpPr>
          <p:cNvPr id="18" name="TextBox 20">
            <a:extLst>
              <a:ext uri="{FF2B5EF4-FFF2-40B4-BE49-F238E27FC236}">
                <a16:creationId xmlns:a16="http://schemas.microsoft.com/office/drawing/2014/main" xmlns="" id="{F32EE794-44CC-2E54-AF7B-28DFCBAABCBA}"/>
              </a:ext>
            </a:extLst>
          </p:cNvPr>
          <p:cNvSpPr txBox="1"/>
          <p:nvPr/>
        </p:nvSpPr>
        <p:spPr>
          <a:xfrm>
            <a:off x="11406730" y="481020"/>
            <a:ext cx="68930" cy="1615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dirty="0"/>
              <a:t>5</a:t>
            </a:r>
          </a:p>
        </p:txBody>
      </p:sp>
      <p:sp>
        <p:nvSpPr>
          <p:cNvPr id="35" name="Rounded Rectangle 26">
            <a:extLst>
              <a:ext uri="{FF2B5EF4-FFF2-40B4-BE49-F238E27FC236}">
                <a16:creationId xmlns:a16="http://schemas.microsoft.com/office/drawing/2014/main" xmlns="" id="{39078423-3F0C-47CA-8BB0-00430E3F1F3B}"/>
              </a:ext>
            </a:extLst>
          </p:cNvPr>
          <p:cNvSpPr/>
          <p:nvPr/>
        </p:nvSpPr>
        <p:spPr>
          <a:xfrm>
            <a:off x="1758082" y="2035724"/>
            <a:ext cx="4573588" cy="361179"/>
          </a:xfrm>
          <a:prstGeom prst="roundRect">
            <a:avLst>
              <a:gd name="adj" fmla="val 50000"/>
            </a:avLst>
          </a:prstGeom>
          <a:solidFill>
            <a:srgbClr val="EE553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latin typeface="Times New Roman" panose="02020603050405020304" pitchFamily="18" charset="0"/>
                <a:cs typeface="Times New Roman" panose="02020603050405020304" pitchFamily="18" charset="0"/>
              </a:rPr>
              <a:t>Collecting and preprocessing a dataset of hotel reviews.</a:t>
            </a:r>
            <a:endParaRPr lang="id-ID" sz="1400" dirty="0"/>
          </a:p>
        </p:txBody>
      </p:sp>
      <p:sp>
        <p:nvSpPr>
          <p:cNvPr id="36" name="Rounded Rectangle 29">
            <a:extLst>
              <a:ext uri="{FF2B5EF4-FFF2-40B4-BE49-F238E27FC236}">
                <a16:creationId xmlns:a16="http://schemas.microsoft.com/office/drawing/2014/main" xmlns="" id="{C9A66821-83E9-45DC-BACF-C7F4B82FE4DC}"/>
              </a:ext>
            </a:extLst>
          </p:cNvPr>
          <p:cNvSpPr/>
          <p:nvPr/>
        </p:nvSpPr>
        <p:spPr>
          <a:xfrm>
            <a:off x="2439987" y="2616288"/>
            <a:ext cx="4573590" cy="405198"/>
          </a:xfrm>
          <a:prstGeom prst="roundRect">
            <a:avLst>
              <a:gd name="adj" fmla="val 50000"/>
            </a:avLst>
          </a:prstGeom>
          <a:solidFill>
            <a:srgbClr val="3AB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Performing exploratory data analysis to understand the distribution and characteristics of the reviews</a:t>
            </a:r>
            <a:endParaRPr lang="id-ID" sz="1400" dirty="0"/>
          </a:p>
        </p:txBody>
      </p:sp>
      <p:sp>
        <p:nvSpPr>
          <p:cNvPr id="37" name="Rounded Rectangle 30">
            <a:extLst>
              <a:ext uri="{FF2B5EF4-FFF2-40B4-BE49-F238E27FC236}">
                <a16:creationId xmlns:a16="http://schemas.microsoft.com/office/drawing/2014/main" xmlns="" id="{A450A604-9DF6-4300-88B6-A590CEEFFCB7}"/>
              </a:ext>
            </a:extLst>
          </p:cNvPr>
          <p:cNvSpPr/>
          <p:nvPr/>
        </p:nvSpPr>
        <p:spPr>
          <a:xfrm>
            <a:off x="3352800" y="3196208"/>
            <a:ext cx="5486400" cy="436270"/>
          </a:xfrm>
          <a:prstGeom prst="roundRect">
            <a:avLst>
              <a:gd name="adj" fmla="val 50000"/>
            </a:avLst>
          </a:prstGeom>
          <a:solidFill>
            <a:srgbClr val="17A4E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Choosing and applying a word embedding technique to convert the text into numerical vectors that can be used by machine learning models. </a:t>
            </a:r>
            <a:endParaRPr lang="id-ID" sz="1400" dirty="0"/>
          </a:p>
        </p:txBody>
      </p:sp>
      <p:sp>
        <p:nvSpPr>
          <p:cNvPr id="38" name="Rounded Rectangle 33">
            <a:extLst>
              <a:ext uri="{FF2B5EF4-FFF2-40B4-BE49-F238E27FC236}">
                <a16:creationId xmlns:a16="http://schemas.microsoft.com/office/drawing/2014/main" xmlns="" id="{65044EE9-7105-4EE4-99EA-6C1DB3D3481C}"/>
              </a:ext>
            </a:extLst>
          </p:cNvPr>
          <p:cNvSpPr/>
          <p:nvPr/>
        </p:nvSpPr>
        <p:spPr>
          <a:xfrm>
            <a:off x="2439987" y="3776128"/>
            <a:ext cx="8228013" cy="436271"/>
          </a:xfrm>
          <a:prstGeom prst="roundRect">
            <a:avLst>
              <a:gd name="adj" fmla="val 50000"/>
            </a:avLst>
          </a:prstGeom>
          <a:solidFill>
            <a:srgbClr val="7584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Selecting and training a sentiment analysis model to classify the reviews into positive, negative, or neutral categories.</a:t>
            </a:r>
            <a:endParaRPr lang="id-ID" sz="1400" dirty="0"/>
          </a:p>
        </p:txBody>
      </p:sp>
      <p:sp>
        <p:nvSpPr>
          <p:cNvPr id="39" name="Rounded Rectangle 34">
            <a:extLst>
              <a:ext uri="{FF2B5EF4-FFF2-40B4-BE49-F238E27FC236}">
                <a16:creationId xmlns:a16="http://schemas.microsoft.com/office/drawing/2014/main" xmlns="" id="{49FE199C-87F7-41C1-8A80-133F05F15EE7}"/>
              </a:ext>
            </a:extLst>
          </p:cNvPr>
          <p:cNvSpPr/>
          <p:nvPr/>
        </p:nvSpPr>
        <p:spPr>
          <a:xfrm>
            <a:off x="4340210" y="4343105"/>
            <a:ext cx="5486400" cy="436270"/>
          </a:xfrm>
          <a:prstGeom prst="roundRect">
            <a:avLst>
              <a:gd name="adj" fmla="val 50000"/>
            </a:avLst>
          </a:prstGeom>
          <a:solidFill>
            <a:srgbClr val="27167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Evaluating the performance of the model using metrics such as accuracy, precision, recall, and F1-score.</a:t>
            </a:r>
            <a:endParaRPr lang="id-ID" sz="1400" dirty="0"/>
          </a:p>
        </p:txBody>
      </p:sp>
      <p:sp>
        <p:nvSpPr>
          <p:cNvPr id="51" name="Rectangle 50">
            <a:extLst>
              <a:ext uri="{FF2B5EF4-FFF2-40B4-BE49-F238E27FC236}">
                <a16:creationId xmlns:a16="http://schemas.microsoft.com/office/drawing/2014/main" xmlns="" id="{8514D0FA-A642-E093-D8E2-6EB1A996314C}"/>
              </a:ext>
            </a:extLst>
          </p:cNvPr>
          <p:cNvSpPr/>
          <p:nvPr/>
        </p:nvSpPr>
        <p:spPr>
          <a:xfrm>
            <a:off x="381000" y="4935969"/>
            <a:ext cx="11430000" cy="3611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800" b="0" dirty="0">
                <a:solidFill>
                  <a:schemeClr val="tx1"/>
                </a:solidFill>
              </a:rPr>
              <a:t>TASK 6</a:t>
            </a:r>
          </a:p>
        </p:txBody>
      </p:sp>
      <p:sp>
        <p:nvSpPr>
          <p:cNvPr id="52" name="Rounded Rectangle 30">
            <a:extLst>
              <a:ext uri="{FF2B5EF4-FFF2-40B4-BE49-F238E27FC236}">
                <a16:creationId xmlns:a16="http://schemas.microsoft.com/office/drawing/2014/main" xmlns="" id="{BCF84F88-AD79-338C-7D77-E69F434DDC28}"/>
              </a:ext>
            </a:extLst>
          </p:cNvPr>
          <p:cNvSpPr/>
          <p:nvPr/>
        </p:nvSpPr>
        <p:spPr>
          <a:xfrm>
            <a:off x="6096000" y="4898423"/>
            <a:ext cx="5486400" cy="436270"/>
          </a:xfrm>
          <a:prstGeom prst="roundRect">
            <a:avLst>
              <a:gd name="adj" fmla="val 50000"/>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latin typeface="Times New Roman" panose="02020603050405020304" pitchFamily="18" charset="0"/>
                <a:cs typeface="Times New Roman" panose="02020603050405020304" pitchFamily="18" charset="0"/>
              </a:rPr>
              <a:t>Visualizing and presenting the results of the sentiment analysis in a clear and informative way</a:t>
            </a:r>
            <a:endParaRPr lang="id-ID" sz="1400" dirty="0"/>
          </a:p>
        </p:txBody>
      </p:sp>
    </p:spTree>
    <p:extLst>
      <p:ext uri="{BB962C8B-B14F-4D97-AF65-F5344CB8AC3E}">
        <p14:creationId xmlns:p14="http://schemas.microsoft.com/office/powerpoint/2010/main" val="602376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12. </a:t>
            </a:r>
            <a:r>
              <a:rPr lang="en-IN" dirty="0"/>
              <a:t>Conclusion</a:t>
            </a:r>
          </a:p>
        </p:txBody>
      </p:sp>
      <p:sp>
        <p:nvSpPr>
          <p:cNvPr id="4" name="Date Placeholder 3"/>
          <p:cNvSpPr>
            <a:spLocks noGrp="1"/>
          </p:cNvSpPr>
          <p:nvPr>
            <p:ph type="dt" sz="half" idx="10"/>
          </p:nvPr>
        </p:nvSpPr>
        <p:spPr/>
        <p:txBody>
          <a:bodyPr/>
          <a:lstStyle/>
          <a:p>
            <a:fld id="{A4199DC4-5F48-4025-B5CA-80339D9F2523}" type="datetime1">
              <a:rPr lang="en-IN" smtClean="0"/>
              <a:t>27-11-2023</a:t>
            </a:fld>
            <a:endParaRPr lang="en-IN"/>
          </a:p>
        </p:txBody>
      </p:sp>
      <p:sp>
        <p:nvSpPr>
          <p:cNvPr id="5" name="Footer Placeholder 4"/>
          <p:cNvSpPr>
            <a:spLocks noGrp="1"/>
          </p:cNvSpPr>
          <p:nvPr>
            <p:ph type="ftr" sz="quarter" idx="11"/>
          </p:nvPr>
        </p:nvSpPr>
        <p:spPr/>
        <p:txBody>
          <a:bodyPr/>
          <a:lstStyle/>
          <a:p>
            <a:r>
              <a:rPr lang="en-IN"/>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16</a:t>
            </a:fld>
            <a:endParaRPr lang="en-IN"/>
          </a:p>
        </p:txBody>
      </p:sp>
      <p:sp>
        <p:nvSpPr>
          <p:cNvPr id="9" name="Content Placeholder 2">
            <a:extLst>
              <a:ext uri="{FF2B5EF4-FFF2-40B4-BE49-F238E27FC236}">
                <a16:creationId xmlns:a16="http://schemas.microsoft.com/office/drawing/2014/main" xmlns="" id="{9760C786-8DCC-B101-51A9-AF098057DBB7}"/>
              </a:ext>
            </a:extLst>
          </p:cNvPr>
          <p:cNvSpPr>
            <a:spLocks noGrp="1"/>
          </p:cNvSpPr>
          <p:nvPr>
            <p:ph idx="1"/>
          </p:nvPr>
        </p:nvSpPr>
        <p:spPr>
          <a:xfrm>
            <a:off x="838200" y="1150071"/>
            <a:ext cx="10681355" cy="4448638"/>
          </a:xfrm>
        </p:spPr>
        <p:txBody>
          <a:bodyPr>
            <a:normAutofit/>
          </a:bodyPr>
          <a:lstStyle/>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best way to know if a hotel is right for you or not is to find out what people are saying about the hotel who have stayed there before. This is where the task of hotel reviews sentiment analysis can help you decide whether or not a hotel is suitable for your trip.</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Sentiment Analysis is proving to be a valuable technology as it helps businesses process huge amounts of unstructured data in an efficient and cost-effective way. </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Organizations wishing to make their product or service better, drive more sales, and outsmart their competitors should utilize sentiment analysis. Talk to our experts to know more.</a:t>
            </a:r>
          </a:p>
          <a:p>
            <a:pPr>
              <a:buFont typeface="Wingdings" panose="05000000000000000000" pitchFamily="2" charset="2"/>
              <a:buChar char="v"/>
            </a:pPr>
            <a:r>
              <a:rPr lang="en-US" sz="2000" dirty="0">
                <a:latin typeface="+mj-lt"/>
              </a:rPr>
              <a:t>A future enhancement could involve developing a recommendation system that uses sentiment analysis to suggest hotels based on customer preferences. </a:t>
            </a:r>
            <a:endParaRPr lang="en-US" sz="2000" dirty="0">
              <a:latin typeface="+mj-lt"/>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xmlns="" id="{9BE8157D-22DE-1B70-AE33-4DE29015CEBE}"/>
              </a:ext>
            </a:extLst>
          </p:cNvPr>
          <p:cNvPicPr>
            <a:picLocks noChangeAspect="1"/>
          </p:cNvPicPr>
          <p:nvPr/>
        </p:nvPicPr>
        <p:blipFill>
          <a:blip r:embed="rId2"/>
          <a:stretch>
            <a:fillRect/>
          </a:stretch>
        </p:blipFill>
        <p:spPr>
          <a:xfrm>
            <a:off x="3030324" y="4040155"/>
            <a:ext cx="6297105" cy="2403906"/>
          </a:xfrm>
          <a:prstGeom prst="rect">
            <a:avLst/>
          </a:prstGeom>
        </p:spPr>
      </p:pic>
    </p:spTree>
    <p:extLst>
      <p:ext uri="{BB962C8B-B14F-4D97-AF65-F5344CB8AC3E}">
        <p14:creationId xmlns:p14="http://schemas.microsoft.com/office/powerpoint/2010/main" val="2837188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5371"/>
          </a:xfrm>
        </p:spPr>
        <p:txBody>
          <a:bodyPr/>
          <a:lstStyle/>
          <a:p>
            <a:r>
              <a:rPr lang="en-IN" dirty="0"/>
              <a:t>12. References</a:t>
            </a:r>
          </a:p>
        </p:txBody>
      </p:sp>
      <p:sp>
        <p:nvSpPr>
          <p:cNvPr id="4" name="Date Placeholder 3"/>
          <p:cNvSpPr>
            <a:spLocks noGrp="1"/>
          </p:cNvSpPr>
          <p:nvPr>
            <p:ph type="dt" sz="half" idx="10"/>
          </p:nvPr>
        </p:nvSpPr>
        <p:spPr/>
        <p:txBody>
          <a:bodyPr/>
          <a:lstStyle/>
          <a:p>
            <a:fld id="{CB5E8A5D-E585-4404-971A-418953D4B1A8}" type="datetime1">
              <a:rPr lang="en-IN" smtClean="0"/>
              <a:t>27-11-2023</a:t>
            </a:fld>
            <a:endParaRPr lang="en-IN"/>
          </a:p>
        </p:txBody>
      </p:sp>
      <p:sp>
        <p:nvSpPr>
          <p:cNvPr id="5" name="Footer Placeholder 4"/>
          <p:cNvSpPr>
            <a:spLocks noGrp="1"/>
          </p:cNvSpPr>
          <p:nvPr>
            <p:ph type="ftr" sz="quarter" idx="11"/>
          </p:nvPr>
        </p:nvSpPr>
        <p:spPr/>
        <p:txBody>
          <a:bodyPr/>
          <a:lstStyle/>
          <a:p>
            <a:r>
              <a:rPr lang="en-IN"/>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17</a:t>
            </a:fld>
            <a:endParaRPr lang="en-IN"/>
          </a:p>
        </p:txBody>
      </p:sp>
      <p:sp>
        <p:nvSpPr>
          <p:cNvPr id="7" name="Title 7">
            <a:extLst>
              <a:ext uri="{FF2B5EF4-FFF2-40B4-BE49-F238E27FC236}">
                <a16:creationId xmlns:a16="http://schemas.microsoft.com/office/drawing/2014/main" xmlns="" id="{6355844C-1EC0-E523-A71C-3517973385F7}"/>
              </a:ext>
            </a:extLst>
          </p:cNvPr>
          <p:cNvSpPr>
            <a:spLocks noGrp="1"/>
          </p:cNvSpPr>
          <p:nvPr>
            <p:ph idx="1"/>
          </p:nvPr>
        </p:nvSpPr>
        <p:spPr>
          <a:xfrm>
            <a:off x="154638" y="1178320"/>
            <a:ext cx="11704282" cy="4885080"/>
          </a:xfrm>
        </p:spPr>
        <p:txBody>
          <a:bodyPr vert="horz" lIns="91440" tIns="45720" rIns="91440" bIns="45720" rtlCol="0">
            <a:noAutofit/>
          </a:bodyPr>
          <a:lstStyle/>
          <a:p>
            <a:pPr marL="0" indent="0" algn="just">
              <a:buNone/>
            </a:pPr>
            <a:r>
              <a:rPr lang="en-US" sz="2000" b="1" dirty="0">
                <a:latin typeface="Times New Roman" panose="02020603050405020304" pitchFamily="18" charset="0"/>
                <a:cs typeface="Times New Roman" panose="02020603050405020304" pitchFamily="18" charset="0"/>
              </a:rPr>
              <a:t>For an Article in a Journal :</a:t>
            </a:r>
            <a:endParaRPr lang="en-US" sz="2000"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endParaRPr>
          </a:p>
          <a:p>
            <a:pPr marL="0" indent="0" algn="just">
              <a:buNone/>
            </a:pPr>
            <a:r>
              <a:rPr lang="en-US" sz="1600" dirty="0"/>
              <a:t>[1] Hegde, Y., and S. Padma. 2017. “Sentiment Analysis Using Random Forest Ensemble for Mobile Product Reviews in Kannada.” In 2017                      Ieee7th International Advance Computing Conference (</a:t>
            </a:r>
            <a:r>
              <a:rPr lang="en-US" sz="1600" dirty="0" err="1"/>
              <a:t>Iacc</a:t>
            </a:r>
            <a:r>
              <a:rPr lang="en-US" sz="1600" dirty="0"/>
              <a:t>), 777–82. Los Alamitos, CA, USA: IEEE Computer Society. </a:t>
            </a:r>
            <a:r>
              <a:rPr lang="en-US" sz="1600" dirty="0">
                <a:hlinkClick r:id="rId3"/>
              </a:rPr>
              <a:t>https://doi.org/10.1109/IA CC.2017.0160</a:t>
            </a:r>
            <a:r>
              <a:rPr lang="en-US" sz="1600" dirty="0"/>
              <a:t>.</a:t>
            </a:r>
          </a:p>
          <a:p>
            <a:pPr marL="0" indent="0" algn="just">
              <a:buNone/>
            </a:pPr>
            <a:r>
              <a:rPr lang="en-US" sz="1600" dirty="0"/>
              <a:t>[2] Dey, </a:t>
            </a:r>
            <a:r>
              <a:rPr lang="en-US" sz="1600" dirty="0" err="1"/>
              <a:t>Lopamudra</a:t>
            </a:r>
            <a:r>
              <a:rPr lang="en-US" sz="1600" dirty="0"/>
              <a:t>, Sanjay Chakraborty, </a:t>
            </a:r>
            <a:r>
              <a:rPr lang="en-US" sz="1600" dirty="0" err="1"/>
              <a:t>Anuraag</a:t>
            </a:r>
            <a:r>
              <a:rPr lang="en-US" sz="1600" dirty="0"/>
              <a:t> Biswas, </a:t>
            </a:r>
            <a:r>
              <a:rPr lang="en-US" sz="1600" dirty="0" err="1"/>
              <a:t>Beepa</a:t>
            </a:r>
            <a:r>
              <a:rPr lang="en-US" sz="1600" dirty="0"/>
              <a:t> Bose, and Sweta Tiwari. 2016. “Sentiment Analysis of Review Datasets Using Naive Bayes and K-</a:t>
            </a:r>
            <a:r>
              <a:rPr lang="en-US" sz="1600" dirty="0" err="1"/>
              <a:t>Nn</a:t>
            </a:r>
            <a:r>
              <a:rPr lang="en-US" sz="1600" dirty="0"/>
              <a:t> Classifier.” </a:t>
            </a:r>
            <a:r>
              <a:rPr lang="en-US" sz="1600" dirty="0" err="1"/>
              <a:t>ArXiv</a:t>
            </a:r>
            <a:r>
              <a:rPr lang="en-US" sz="1600" dirty="0"/>
              <a:t> abs/1610.09982.</a:t>
            </a:r>
            <a:endParaRPr lang="en-US" sz="2400" dirty="0"/>
          </a:p>
          <a:p>
            <a:pPr marL="0" indent="0" algn="just">
              <a:buNone/>
            </a:pPr>
            <a:r>
              <a:rPr lang="en-US" sz="1600" dirty="0"/>
              <a:t>[3] Rennie, Shih, J. D. M. n.d. “Tackling the Poor Assumptions of Naive Bayes Text Classifiers.” In Twentieth International Conference on Machine Learning, 616–23. Washington, DC: Goole Scholar. </a:t>
            </a:r>
            <a:r>
              <a:rPr lang="en-US" sz="1600" dirty="0">
                <a:hlinkClick r:id="rId4"/>
              </a:rPr>
              <a:t>https://www.aaai.org/Papers/ICML/2003/ICML03-081.pdf</a:t>
            </a:r>
            <a:endParaRPr lang="en-US" sz="1600" dirty="0"/>
          </a:p>
          <a:p>
            <a:pPr marL="0" indent="0" algn="just">
              <a:buNone/>
            </a:pPr>
            <a:r>
              <a:rPr lang="en-US" sz="1600" dirty="0"/>
              <a:t>[4] Sharif, Omar, Mohammed Hoque, and </a:t>
            </a:r>
            <a:r>
              <a:rPr lang="en-US" sz="1600" dirty="0" err="1"/>
              <a:t>Eftekhar</a:t>
            </a:r>
            <a:r>
              <a:rPr lang="en-US" sz="1600" dirty="0"/>
              <a:t> Hossain. 2019. “Sentiment Analysis of Bengali Texts on Online Restaurant Reviews Using Multinomial Naïve Bayes.” In, 1–6. </a:t>
            </a:r>
            <a:r>
              <a:rPr lang="en-US" sz="1600" dirty="0">
                <a:hlinkClick r:id="rId5"/>
              </a:rPr>
              <a:t>https://doi.org/ 10.1109/ICASERT.2019.8934655</a:t>
            </a:r>
            <a:r>
              <a:rPr lang="en-US" sz="1600" dirty="0"/>
              <a:t>.</a:t>
            </a:r>
            <a:endParaRPr lang="en-US" sz="2400" dirty="0">
              <a:hlinkClick r:id="rId6"/>
            </a:endParaRPr>
          </a:p>
          <a:p>
            <a:pPr marL="0" indent="0" algn="just">
              <a:buNone/>
            </a:pPr>
            <a:endParaRPr lang="en-IN" sz="1800" dirty="0"/>
          </a:p>
          <a:p>
            <a:pPr marL="0" indent="0" algn="just">
              <a:buNone/>
            </a:pPr>
            <a:r>
              <a:rPr lang="en-US" sz="1800" b="1" dirty="0">
                <a:latin typeface="Times New Roman" panose="02020603050405020304" pitchFamily="18" charset="0"/>
                <a:cs typeface="Times New Roman" panose="02020603050405020304" pitchFamily="18" charset="0"/>
              </a:rPr>
              <a:t>Dataset Reference:</a:t>
            </a:r>
            <a:endParaRPr lang="en-US" sz="1800" b="1"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xmlns="" val="tx"/>
                  </a:ext>
                </a:extLst>
              </a:hlinkClick>
            </a:endParaRPr>
          </a:p>
          <a:p>
            <a:pPr marL="0" indent="0" algn="just">
              <a:buNone/>
            </a:pPr>
            <a:r>
              <a:rPr lang="en-US" sz="1800" dirty="0">
                <a:latin typeface="Times New Roman" pitchFamily="18" charset="0"/>
                <a:cs typeface="Times New Roman" pitchFamily="18" charset="0"/>
                <a:hlinkClick r:id="rId7"/>
              </a:rPr>
              <a:t>https://www.kaggle.com/code/</a:t>
            </a:r>
            <a:r>
              <a:rPr lang="en-US" sz="1800" dirty="0" err="1">
                <a:latin typeface="Times New Roman" pitchFamily="18" charset="0"/>
                <a:cs typeface="Times New Roman" pitchFamily="18" charset="0"/>
                <a:hlinkClick r:id="rId7"/>
              </a:rPr>
              <a:t>omkarsabnis</a:t>
            </a:r>
            <a:r>
              <a:rPr lang="en-US" sz="1800" dirty="0">
                <a:latin typeface="Times New Roman" pitchFamily="18" charset="0"/>
                <a:cs typeface="Times New Roman" pitchFamily="18" charset="0"/>
                <a:hlinkClick r:id="rId7"/>
              </a:rPr>
              <a:t>/</a:t>
            </a:r>
            <a:r>
              <a:rPr lang="en-US" sz="1800" dirty="0" err="1">
                <a:latin typeface="Times New Roman" pitchFamily="18" charset="0"/>
                <a:cs typeface="Times New Roman" pitchFamily="18" charset="0"/>
                <a:hlinkClick r:id="rId7"/>
              </a:rPr>
              <a:t>sentiment-analysis-on-the-yelp-reviewsdataset</a:t>
            </a:r>
            <a:r>
              <a:rPr lang="en-US" sz="1800" dirty="0">
                <a:latin typeface="Times New Roman" pitchFamily="18" charset="0"/>
                <a:cs typeface="Times New Roman" pitchFamily="18" charset="0"/>
                <a:hlinkClick r:id="rId7"/>
              </a:rPr>
              <a:t>/input</a:t>
            </a:r>
            <a:endParaRPr lang="en-US" sz="1800" dirty="0">
              <a:latin typeface="Times New Roman" pitchFamily="18" charset="0"/>
              <a:cs typeface="Times New Roman" pitchFamily="18" charset="0"/>
              <a:hlinkClick r:id="rId8"/>
            </a:endParaRPr>
          </a:p>
        </p:txBody>
      </p:sp>
    </p:spTree>
    <p:extLst>
      <p:ext uri="{BB962C8B-B14F-4D97-AF65-F5344CB8AC3E}">
        <p14:creationId xmlns:p14="http://schemas.microsoft.com/office/powerpoint/2010/main" val="279928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1172709"/>
            <a:ext cx="10515600" cy="2852737"/>
          </a:xfrm>
        </p:spPr>
        <p:txBody>
          <a:bodyPr>
            <a:normAutofit/>
          </a:bodyPr>
          <a:lstStyle/>
          <a:p>
            <a:pPr algn="ctr"/>
            <a:r>
              <a:rPr lang="en-IN" sz="11500" dirty="0">
                <a:solidFill>
                  <a:srgbClr val="0070C0"/>
                </a:solidFill>
              </a:rPr>
              <a:t>Thank You.. </a:t>
            </a:r>
          </a:p>
        </p:txBody>
      </p:sp>
      <p:sp>
        <p:nvSpPr>
          <p:cNvPr id="4" name="Date Placeholder 3"/>
          <p:cNvSpPr>
            <a:spLocks noGrp="1"/>
          </p:cNvSpPr>
          <p:nvPr>
            <p:ph type="dt" sz="half" idx="10"/>
          </p:nvPr>
        </p:nvSpPr>
        <p:spPr/>
        <p:txBody>
          <a:bodyPr/>
          <a:lstStyle/>
          <a:p>
            <a:fld id="{88586B12-D0AE-44FF-A876-9DD377FA80A5}" type="datetime1">
              <a:rPr lang="en-IN" smtClean="0"/>
              <a:t>27-11-2023</a:t>
            </a:fld>
            <a:endParaRPr lang="en-IN"/>
          </a:p>
        </p:txBody>
      </p:sp>
      <p:sp>
        <p:nvSpPr>
          <p:cNvPr id="5" name="Footer Placeholder 4"/>
          <p:cNvSpPr>
            <a:spLocks noGrp="1"/>
          </p:cNvSpPr>
          <p:nvPr>
            <p:ph type="ftr" sz="quarter" idx="11"/>
          </p:nvPr>
        </p:nvSpPr>
        <p:spPr/>
        <p:txBody>
          <a:bodyPr/>
          <a:lstStyle/>
          <a:p>
            <a:r>
              <a:rPr lang="en-IN"/>
              <a:t>Sentimental Analysis for Hotel Review</a:t>
            </a:r>
            <a:endParaRPr lang="en-IN" dirty="0"/>
          </a:p>
        </p:txBody>
      </p:sp>
      <p:sp>
        <p:nvSpPr>
          <p:cNvPr id="6" name="Slide Number Placeholder 5"/>
          <p:cNvSpPr>
            <a:spLocks noGrp="1"/>
          </p:cNvSpPr>
          <p:nvPr>
            <p:ph type="sldNum" sz="quarter" idx="12"/>
          </p:nvPr>
        </p:nvSpPr>
        <p:spPr/>
        <p:txBody>
          <a:bodyPr/>
          <a:lstStyle/>
          <a:p>
            <a:fld id="{1DEB9025-8623-43DC-835C-CC7482BE7300}" type="slidenum">
              <a:rPr lang="en-IN" smtClean="0"/>
              <a:t>18</a:t>
            </a:fld>
            <a:endParaRPr lang="en-IN"/>
          </a:p>
        </p:txBody>
      </p:sp>
    </p:spTree>
    <p:extLst>
      <p:ext uri="{BB962C8B-B14F-4D97-AF65-F5344CB8AC3E}">
        <p14:creationId xmlns:p14="http://schemas.microsoft.com/office/powerpoint/2010/main" val="833319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IN" dirty="0"/>
              <a:t>1. Introduction	</a:t>
            </a:r>
          </a:p>
        </p:txBody>
      </p:sp>
      <p:sp>
        <p:nvSpPr>
          <p:cNvPr id="10" name="Content Placeholder 9"/>
          <p:cNvSpPr>
            <a:spLocks noGrp="1"/>
          </p:cNvSpPr>
          <p:nvPr>
            <p:ph idx="1"/>
          </p:nvPr>
        </p:nvSpPr>
        <p:spPr>
          <a:xfrm>
            <a:off x="838200" y="1287380"/>
            <a:ext cx="6788085" cy="5078397"/>
          </a:xfrm>
        </p:spPr>
        <p:txBody>
          <a:bodyPr>
            <a:normAutofit/>
          </a:bodyPr>
          <a:lstStyle/>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Trip advisor shows that 81% of travelers read reviews before booking a hotel.</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Hotel reviews provide valuable information about a hotel's reputation, and Sentiment Analysis (SA) is increasingly important.</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 SA captures positive or negative sentiments from a dataset using Natural Language Processing and Machine Learning to analyze customer perceptions,.</a:t>
            </a:r>
          </a:p>
          <a:p>
            <a:pPr>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This type of examination is also called Opinion Mining or Emotional AI</a:t>
            </a:r>
            <a:r>
              <a:rPr lang="en-US" sz="1600" dirty="0">
                <a:latin typeface="Times New Roman" panose="02020603050405020304" pitchFamily="18" charset="0"/>
                <a:cs typeface="Times New Roman" panose="02020603050405020304" pitchFamily="18" charset="0"/>
              </a:rPr>
              <a:t>.</a:t>
            </a:r>
            <a:endParaRPr lang="en-IN" sz="16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948358E4-C72F-42F6-A841-028654808A10}" type="datetime1">
              <a:rPr lang="en-IN" smtClean="0"/>
              <a:t>27-11-2023</a:t>
            </a:fld>
            <a:endParaRPr lang="en-IN"/>
          </a:p>
        </p:txBody>
      </p:sp>
      <p:sp>
        <p:nvSpPr>
          <p:cNvPr id="7" name="Footer Placeholder 6"/>
          <p:cNvSpPr>
            <a:spLocks noGrp="1"/>
          </p:cNvSpPr>
          <p:nvPr>
            <p:ph type="ftr" sz="quarter" idx="11"/>
          </p:nvPr>
        </p:nvSpPr>
        <p:spPr/>
        <p:txBody>
          <a:bodyPr/>
          <a:lstStyle/>
          <a:p>
            <a:r>
              <a:rPr lang="en-IN" sz="1200" b="1" i="0" dirty="0"/>
              <a:t>Sentimental Analysis for Hotel Review</a:t>
            </a:r>
            <a:endParaRPr lang="en-IN" dirty="0"/>
          </a:p>
        </p:txBody>
      </p:sp>
      <p:sp>
        <p:nvSpPr>
          <p:cNvPr id="8" name="Slide Number Placeholder 7"/>
          <p:cNvSpPr>
            <a:spLocks noGrp="1"/>
          </p:cNvSpPr>
          <p:nvPr>
            <p:ph type="sldNum" sz="quarter" idx="12"/>
          </p:nvPr>
        </p:nvSpPr>
        <p:spPr/>
        <p:txBody>
          <a:bodyPr/>
          <a:lstStyle/>
          <a:p>
            <a:fld id="{1DEB9025-8623-43DC-835C-CC7482BE7300}" type="slidenum">
              <a:rPr lang="en-IN" smtClean="0"/>
              <a:t>2</a:t>
            </a:fld>
            <a:endParaRPr lang="en-IN"/>
          </a:p>
        </p:txBody>
      </p:sp>
      <p:pic>
        <p:nvPicPr>
          <p:cNvPr id="1026" name="Picture 2">
            <a:extLst>
              <a:ext uri="{FF2B5EF4-FFF2-40B4-BE49-F238E27FC236}">
                <a16:creationId xmlns:a16="http://schemas.microsoft.com/office/drawing/2014/main" xmlns="" id="{CBEBC918-C71B-1839-8D4F-48E81F7DF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674" y="1382205"/>
            <a:ext cx="387913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xmlns="" id="{E019274B-98E3-332F-BD2F-679CE3C70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607" y="3950108"/>
            <a:ext cx="5809269" cy="2415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745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 Objectives &amp; Scope of Project</a:t>
            </a:r>
          </a:p>
        </p:txBody>
      </p:sp>
      <p:sp>
        <p:nvSpPr>
          <p:cNvPr id="3" name="Content Placeholder 2"/>
          <p:cNvSpPr>
            <a:spLocks noGrp="1"/>
          </p:cNvSpPr>
          <p:nvPr>
            <p:ph idx="1"/>
          </p:nvPr>
        </p:nvSpPr>
        <p:spPr>
          <a:xfrm>
            <a:off x="838200" y="1583703"/>
            <a:ext cx="6740951" cy="4015005"/>
          </a:xfrm>
        </p:spPr>
        <p:txBody>
          <a:bodyPr>
            <a:normAutofit/>
          </a:bodyPr>
          <a:lstStyle/>
          <a:p>
            <a:pPr algn="just">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The primary objective of this project –</a:t>
            </a:r>
          </a:p>
          <a:p>
            <a:pPr lvl="1" algn="just">
              <a:lnSpc>
                <a:spcPct val="10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to develop a sentiment analysis model that can accurately discern the sentiment behind text data, whether it's a short tweet, a lengthy product review, or a news article.</a:t>
            </a:r>
          </a:p>
          <a:p>
            <a:pPr lvl="1" algn="just">
              <a:lnSpc>
                <a:spcPct val="100000"/>
              </a:lnSpc>
              <a:buFont typeface="Wingdings" panose="05000000000000000000" pitchFamily="2" charset="2"/>
              <a:buChar char="ü"/>
            </a:pPr>
            <a:r>
              <a:rPr lang="en-US" sz="1400" dirty="0">
                <a:latin typeface="Times New Roman" panose="02020603050405020304" pitchFamily="18" charset="0"/>
                <a:cs typeface="Times New Roman" panose="02020603050405020304" pitchFamily="18" charset="0"/>
              </a:rPr>
              <a:t>to help travelers make better decisions by providing them with a summary of the positive and negative aspects of different hotels based on the feedback from previous guests. </a:t>
            </a:r>
          </a:p>
          <a:p>
            <a:pPr algn="just">
              <a:lnSpc>
                <a:spcPct val="10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The goal of this project is to build unsupervised Natural Language Processing (NLP) machine learning models that decide whether a text review is positive review or negative review. This project, will help hotels to determine the category of text review and cluster them automaticity to improve their services.</a:t>
            </a:r>
            <a:endParaRPr lang="en-IN" dirty="0"/>
          </a:p>
        </p:txBody>
      </p:sp>
      <p:sp>
        <p:nvSpPr>
          <p:cNvPr id="4" name="Date Placeholder 3"/>
          <p:cNvSpPr>
            <a:spLocks noGrp="1"/>
          </p:cNvSpPr>
          <p:nvPr>
            <p:ph type="dt" sz="half" idx="10"/>
          </p:nvPr>
        </p:nvSpPr>
        <p:spPr/>
        <p:txBody>
          <a:bodyPr/>
          <a:lstStyle/>
          <a:p>
            <a:fld id="{6F5B4722-1295-4016-9ECD-558792D674DB}" type="datetime1">
              <a:rPr lang="en-IN" smtClean="0"/>
              <a:t>27-11-2023</a:t>
            </a:fld>
            <a:endParaRPr lang="en-IN"/>
          </a:p>
        </p:txBody>
      </p:sp>
      <p:sp>
        <p:nvSpPr>
          <p:cNvPr id="5" name="Footer Placeholder 4"/>
          <p:cNvSpPr>
            <a:spLocks noGrp="1"/>
          </p:cNvSpPr>
          <p:nvPr>
            <p:ph type="ftr" sz="quarter" idx="11"/>
          </p:nvPr>
        </p:nvSpPr>
        <p:spPr/>
        <p:txBody>
          <a:bodyPr/>
          <a:lstStyle/>
          <a:p>
            <a:r>
              <a:rPr lang="en-IN" sz="1200" b="1" i="0" dirty="0"/>
              <a:t>Sentimental Analysis for Hotel Review</a:t>
            </a:r>
            <a:endParaRPr lang="en-IN" dirty="0"/>
          </a:p>
        </p:txBody>
      </p:sp>
      <p:sp>
        <p:nvSpPr>
          <p:cNvPr id="6" name="Slide Number Placeholder 5"/>
          <p:cNvSpPr>
            <a:spLocks noGrp="1"/>
          </p:cNvSpPr>
          <p:nvPr>
            <p:ph type="sldNum" sz="quarter" idx="12"/>
          </p:nvPr>
        </p:nvSpPr>
        <p:spPr/>
        <p:txBody>
          <a:bodyPr/>
          <a:lstStyle/>
          <a:p>
            <a:fld id="{1DEB9025-8623-43DC-835C-CC7482BE7300}" type="slidenum">
              <a:rPr lang="en-IN" smtClean="0"/>
              <a:t>3</a:t>
            </a:fld>
            <a:endParaRPr lang="en-IN" dirty="0"/>
          </a:p>
        </p:txBody>
      </p:sp>
      <p:pic>
        <p:nvPicPr>
          <p:cNvPr id="1026" name="Picture 2">
            <a:extLst>
              <a:ext uri="{FF2B5EF4-FFF2-40B4-BE49-F238E27FC236}">
                <a16:creationId xmlns:a16="http://schemas.microsoft.com/office/drawing/2014/main" xmlns="" id="{3C4D6729-8861-3000-4398-59CD695B8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501" y="1200235"/>
            <a:ext cx="3656913" cy="27531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B9EA3F97-7460-51B0-FF0B-FD8BFFEC5F2A}"/>
              </a:ext>
            </a:extLst>
          </p:cNvPr>
          <p:cNvPicPr>
            <a:picLocks noChangeAspect="1"/>
          </p:cNvPicPr>
          <p:nvPr/>
        </p:nvPicPr>
        <p:blipFill rotWithShape="1">
          <a:blip r:embed="rId3"/>
          <a:srcRect l="1418"/>
          <a:stretch/>
        </p:blipFill>
        <p:spPr>
          <a:xfrm>
            <a:off x="7984500" y="4110692"/>
            <a:ext cx="3656913" cy="2245658"/>
          </a:xfrm>
          <a:prstGeom prst="rect">
            <a:avLst/>
          </a:prstGeom>
          <a:ln>
            <a:noFill/>
          </a:ln>
        </p:spPr>
      </p:pic>
    </p:spTree>
    <p:extLst>
      <p:ext uri="{BB962C8B-B14F-4D97-AF65-F5344CB8AC3E}">
        <p14:creationId xmlns:p14="http://schemas.microsoft.com/office/powerpoint/2010/main" val="408243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985"/>
            <a:ext cx="12191999" cy="885371"/>
          </a:xfrm>
          <a:noFill/>
        </p:spPr>
        <p:txBody>
          <a:bodyPr/>
          <a:lstStyle/>
          <a:p>
            <a:r>
              <a:rPr lang="en-IN" dirty="0"/>
              <a:t>3. Stakeholders</a:t>
            </a:r>
          </a:p>
        </p:txBody>
      </p:sp>
      <p:sp>
        <p:nvSpPr>
          <p:cNvPr id="4" name="Date Placeholder 3"/>
          <p:cNvSpPr>
            <a:spLocks noGrp="1"/>
          </p:cNvSpPr>
          <p:nvPr>
            <p:ph type="dt" sz="half" idx="10"/>
          </p:nvPr>
        </p:nvSpPr>
        <p:spPr/>
        <p:txBody>
          <a:bodyPr/>
          <a:lstStyle/>
          <a:p>
            <a:fld id="{55DC1A38-5A69-4914-B9CB-734502B24F13}" type="datetime1">
              <a:rPr lang="en-IN" smtClean="0"/>
              <a:t>27-11-2023</a:t>
            </a:fld>
            <a:endParaRPr lang="en-IN"/>
          </a:p>
        </p:txBody>
      </p:sp>
      <p:sp>
        <p:nvSpPr>
          <p:cNvPr id="5" name="Footer Placeholder 4"/>
          <p:cNvSpPr>
            <a:spLocks noGrp="1"/>
          </p:cNvSpPr>
          <p:nvPr>
            <p:ph type="ftr" sz="quarter" idx="11"/>
          </p:nvPr>
        </p:nvSpPr>
        <p:spPr/>
        <p:txBody>
          <a:bodyPr/>
          <a:lstStyle/>
          <a:p>
            <a:r>
              <a:rPr lang="en-IN" sz="1200" b="1" i="0" dirty="0"/>
              <a:t>Sentimental Analysis for Hotel Review</a:t>
            </a:r>
            <a:endParaRPr lang="en-IN" dirty="0"/>
          </a:p>
        </p:txBody>
      </p:sp>
      <p:sp>
        <p:nvSpPr>
          <p:cNvPr id="6" name="Slide Number Placeholder 5"/>
          <p:cNvSpPr>
            <a:spLocks noGrp="1"/>
          </p:cNvSpPr>
          <p:nvPr>
            <p:ph type="sldNum" sz="quarter" idx="12"/>
          </p:nvPr>
        </p:nvSpPr>
        <p:spPr/>
        <p:txBody>
          <a:bodyPr/>
          <a:lstStyle/>
          <a:p>
            <a:fld id="{1DEB9025-8623-43DC-835C-CC7482BE7300}" type="slidenum">
              <a:rPr lang="en-IN" smtClean="0"/>
              <a:t>4</a:t>
            </a:fld>
            <a:endParaRPr lang="en-IN"/>
          </a:p>
        </p:txBody>
      </p:sp>
      <p:grpSp>
        <p:nvGrpSpPr>
          <p:cNvPr id="8" name="Google Shape;901;p38">
            <a:extLst>
              <a:ext uri="{FF2B5EF4-FFF2-40B4-BE49-F238E27FC236}">
                <a16:creationId xmlns:a16="http://schemas.microsoft.com/office/drawing/2014/main" xmlns="" id="{E30B0A12-4D35-EBC1-A13D-48B9F2E13D05}"/>
              </a:ext>
            </a:extLst>
          </p:cNvPr>
          <p:cNvGrpSpPr/>
          <p:nvPr/>
        </p:nvGrpSpPr>
        <p:grpSpPr>
          <a:xfrm>
            <a:off x="1170696" y="2738453"/>
            <a:ext cx="2470862" cy="1447489"/>
            <a:chOff x="3335286" y="601670"/>
            <a:chExt cx="804678" cy="932160"/>
          </a:xfrm>
          <a:solidFill>
            <a:srgbClr val="0070C0"/>
          </a:solidFill>
        </p:grpSpPr>
        <p:sp>
          <p:nvSpPr>
            <p:cNvPr id="9" name="Google Shape;902;p38">
              <a:extLst>
                <a:ext uri="{FF2B5EF4-FFF2-40B4-BE49-F238E27FC236}">
                  <a16:creationId xmlns:a16="http://schemas.microsoft.com/office/drawing/2014/main" xmlns="" id="{8551CF46-89A6-0F13-E14A-35755AEA6461}"/>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grp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3;p38">
              <a:extLst>
                <a:ext uri="{FF2B5EF4-FFF2-40B4-BE49-F238E27FC236}">
                  <a16:creationId xmlns:a16="http://schemas.microsoft.com/office/drawing/2014/main" xmlns="" id="{EE43D975-AB97-8A96-D028-0B2662023A76}"/>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04;p38">
              <a:extLst>
                <a:ext uri="{FF2B5EF4-FFF2-40B4-BE49-F238E27FC236}">
                  <a16:creationId xmlns:a16="http://schemas.microsoft.com/office/drawing/2014/main" xmlns="" id="{BFBB86CD-A9E4-0CDC-9897-04593D1AA8EA}"/>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5;p38">
              <a:extLst>
                <a:ext uri="{FF2B5EF4-FFF2-40B4-BE49-F238E27FC236}">
                  <a16:creationId xmlns:a16="http://schemas.microsoft.com/office/drawing/2014/main" xmlns="" id="{B33C4ADC-7BDC-72B3-1E1B-56F9C2480B6F}"/>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6;p38">
              <a:extLst>
                <a:ext uri="{FF2B5EF4-FFF2-40B4-BE49-F238E27FC236}">
                  <a16:creationId xmlns:a16="http://schemas.microsoft.com/office/drawing/2014/main" xmlns="" id="{FCDE7E48-37A9-14C5-F118-25A7E6BF023C}"/>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7;p38">
              <a:extLst>
                <a:ext uri="{FF2B5EF4-FFF2-40B4-BE49-F238E27FC236}">
                  <a16:creationId xmlns:a16="http://schemas.microsoft.com/office/drawing/2014/main" xmlns="" id="{7FAD8D99-D3D9-CA02-24CE-54969B4C3E65}"/>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08;p38">
              <a:extLst>
                <a:ext uri="{FF2B5EF4-FFF2-40B4-BE49-F238E27FC236}">
                  <a16:creationId xmlns:a16="http://schemas.microsoft.com/office/drawing/2014/main" xmlns="" id="{764F3688-86B5-FA2E-AA15-E6E676128992}"/>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01;p38">
            <a:extLst>
              <a:ext uri="{FF2B5EF4-FFF2-40B4-BE49-F238E27FC236}">
                <a16:creationId xmlns:a16="http://schemas.microsoft.com/office/drawing/2014/main" xmlns="" id="{454E3F2F-C6FE-EF2F-CCB3-FE5DD771DFA3}"/>
              </a:ext>
            </a:extLst>
          </p:cNvPr>
          <p:cNvGrpSpPr/>
          <p:nvPr/>
        </p:nvGrpSpPr>
        <p:grpSpPr>
          <a:xfrm>
            <a:off x="8955447" y="2705570"/>
            <a:ext cx="2241021" cy="1427032"/>
            <a:chOff x="3335286" y="601670"/>
            <a:chExt cx="804678" cy="932160"/>
          </a:xfrm>
          <a:solidFill>
            <a:srgbClr val="0070C0"/>
          </a:solidFill>
        </p:grpSpPr>
        <p:sp>
          <p:nvSpPr>
            <p:cNvPr id="21" name="Google Shape;902;p38">
              <a:extLst>
                <a:ext uri="{FF2B5EF4-FFF2-40B4-BE49-F238E27FC236}">
                  <a16:creationId xmlns:a16="http://schemas.microsoft.com/office/drawing/2014/main" xmlns="" id="{83142BE1-5F89-9698-A6F9-BC9CC88BD125}"/>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grp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3;p38">
              <a:extLst>
                <a:ext uri="{FF2B5EF4-FFF2-40B4-BE49-F238E27FC236}">
                  <a16:creationId xmlns:a16="http://schemas.microsoft.com/office/drawing/2014/main" xmlns="" id="{1F99CE5B-5B03-7EC5-931D-A6B1BDC178F3}"/>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4;p38">
              <a:extLst>
                <a:ext uri="{FF2B5EF4-FFF2-40B4-BE49-F238E27FC236}">
                  <a16:creationId xmlns:a16="http://schemas.microsoft.com/office/drawing/2014/main" xmlns="" id="{F9DC46EC-61FF-0812-BE12-C34B0417249D}"/>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5;p38">
              <a:extLst>
                <a:ext uri="{FF2B5EF4-FFF2-40B4-BE49-F238E27FC236}">
                  <a16:creationId xmlns:a16="http://schemas.microsoft.com/office/drawing/2014/main" xmlns="" id="{8CCF7292-7B7C-10C7-B2AF-7476F313C902}"/>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6;p38">
              <a:extLst>
                <a:ext uri="{FF2B5EF4-FFF2-40B4-BE49-F238E27FC236}">
                  <a16:creationId xmlns:a16="http://schemas.microsoft.com/office/drawing/2014/main" xmlns="" id="{D26D0C40-95F1-3B56-D266-A9AF7B6CF216}"/>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7;p38">
              <a:extLst>
                <a:ext uri="{FF2B5EF4-FFF2-40B4-BE49-F238E27FC236}">
                  <a16:creationId xmlns:a16="http://schemas.microsoft.com/office/drawing/2014/main" xmlns="" id="{6B72E42F-6E0D-60F6-6A53-F255FBFC853E}"/>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8;p38">
              <a:extLst>
                <a:ext uri="{FF2B5EF4-FFF2-40B4-BE49-F238E27FC236}">
                  <a16:creationId xmlns:a16="http://schemas.microsoft.com/office/drawing/2014/main" xmlns="" id="{5020FECE-EB40-401A-1CFC-65C7765B3482}"/>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Straight Connector 27">
            <a:extLst>
              <a:ext uri="{FF2B5EF4-FFF2-40B4-BE49-F238E27FC236}">
                <a16:creationId xmlns:a16="http://schemas.microsoft.com/office/drawing/2014/main" xmlns="" id="{C735514B-5073-2655-55E9-48573797ABF7}"/>
              </a:ext>
            </a:extLst>
          </p:cNvPr>
          <p:cNvCxnSpPr>
            <a:cxnSpLocks/>
          </p:cNvCxnSpPr>
          <p:nvPr/>
        </p:nvCxnSpPr>
        <p:spPr>
          <a:xfrm>
            <a:off x="6261791" y="977356"/>
            <a:ext cx="0" cy="851444"/>
          </a:xfrm>
          <a:prstGeom prst="line">
            <a:avLst/>
          </a:prstGeom>
          <a:ln w="38100"/>
        </p:spPr>
        <p:style>
          <a:lnRef idx="3">
            <a:schemeClr val="accent5"/>
          </a:lnRef>
          <a:fillRef idx="0">
            <a:schemeClr val="accent5"/>
          </a:fillRef>
          <a:effectRef idx="2">
            <a:schemeClr val="accent5"/>
          </a:effectRef>
          <a:fontRef idx="minor">
            <a:schemeClr val="tx1"/>
          </a:fontRef>
        </p:style>
      </p:cxnSp>
      <p:cxnSp>
        <p:nvCxnSpPr>
          <p:cNvPr id="29" name="Straight Connector 28">
            <a:extLst>
              <a:ext uri="{FF2B5EF4-FFF2-40B4-BE49-F238E27FC236}">
                <a16:creationId xmlns:a16="http://schemas.microsoft.com/office/drawing/2014/main" xmlns="" id="{C3840296-907C-D00B-8122-122CD364BE15}"/>
              </a:ext>
            </a:extLst>
          </p:cNvPr>
          <p:cNvCxnSpPr>
            <a:cxnSpLocks/>
          </p:cNvCxnSpPr>
          <p:nvPr/>
        </p:nvCxnSpPr>
        <p:spPr>
          <a:xfrm>
            <a:off x="2171269" y="1636385"/>
            <a:ext cx="7810931" cy="0"/>
          </a:xfrm>
          <a:prstGeom prst="line">
            <a:avLst/>
          </a:prstGeom>
          <a:ln w="38100"/>
        </p:spPr>
        <p:style>
          <a:lnRef idx="3">
            <a:schemeClr val="accent5"/>
          </a:lnRef>
          <a:fillRef idx="0">
            <a:schemeClr val="accent5"/>
          </a:fillRef>
          <a:effectRef idx="2">
            <a:schemeClr val="accent5"/>
          </a:effectRef>
          <a:fontRef idx="minor">
            <a:schemeClr val="tx1"/>
          </a:fontRef>
        </p:style>
      </p:cxnSp>
      <p:cxnSp>
        <p:nvCxnSpPr>
          <p:cNvPr id="30" name="Straight Arrow Connector 29">
            <a:extLst>
              <a:ext uri="{FF2B5EF4-FFF2-40B4-BE49-F238E27FC236}">
                <a16:creationId xmlns:a16="http://schemas.microsoft.com/office/drawing/2014/main" xmlns="" id="{28192BF1-105F-99F1-B5E1-9FB5630BC058}"/>
              </a:ext>
            </a:extLst>
          </p:cNvPr>
          <p:cNvCxnSpPr>
            <a:cxnSpLocks/>
          </p:cNvCxnSpPr>
          <p:nvPr/>
        </p:nvCxnSpPr>
        <p:spPr>
          <a:xfrm>
            <a:off x="2171269" y="1636385"/>
            <a:ext cx="0" cy="104462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31" name="TextBox 30">
            <a:extLst>
              <a:ext uri="{FF2B5EF4-FFF2-40B4-BE49-F238E27FC236}">
                <a16:creationId xmlns:a16="http://schemas.microsoft.com/office/drawing/2014/main" xmlns="" id="{4E3476C8-335F-7FCD-78A4-70D15AB128F3}"/>
              </a:ext>
            </a:extLst>
          </p:cNvPr>
          <p:cNvSpPr txBox="1"/>
          <p:nvPr/>
        </p:nvSpPr>
        <p:spPr>
          <a:xfrm>
            <a:off x="1293465" y="2872772"/>
            <a:ext cx="2215835" cy="1200329"/>
          </a:xfrm>
          <a:prstGeom prst="rect">
            <a:avLst/>
          </a:prstGeom>
          <a:noFill/>
        </p:spPr>
        <p:txBody>
          <a:bodyPr wrap="square" rtlCol="0">
            <a:spAutoFit/>
          </a:bodyPr>
          <a:lstStyle/>
          <a:p>
            <a:r>
              <a:rPr lang="en-US" sz="2400" b="1" dirty="0">
                <a:solidFill>
                  <a:schemeClr val="lt1"/>
                </a:solidFill>
                <a:latin typeface="Fjalla One"/>
                <a:sym typeface="Fjalla One"/>
              </a:rPr>
              <a:t>Hotel </a:t>
            </a:r>
            <a:r>
              <a:rPr lang="en-US" sz="2400" b="1" dirty="0" smtClean="0">
                <a:solidFill>
                  <a:schemeClr val="lt1"/>
                </a:solidFill>
                <a:latin typeface="Fjalla One"/>
                <a:sym typeface="Fjalla One"/>
              </a:rPr>
              <a:t>Owners /</a:t>
            </a:r>
            <a:endParaRPr lang="en-US" sz="2400" b="1" dirty="0">
              <a:solidFill>
                <a:schemeClr val="lt1"/>
              </a:solidFill>
              <a:latin typeface="Fjalla One"/>
              <a:sym typeface="Fjalla One"/>
            </a:endParaRPr>
          </a:p>
          <a:p>
            <a:r>
              <a:rPr lang="en-US" sz="2400" b="1" dirty="0">
                <a:solidFill>
                  <a:schemeClr val="lt1"/>
                </a:solidFill>
                <a:latin typeface="Fjalla One"/>
                <a:sym typeface="Fjalla One"/>
              </a:rPr>
              <a:t>Management</a:t>
            </a:r>
          </a:p>
        </p:txBody>
      </p:sp>
      <p:sp>
        <p:nvSpPr>
          <p:cNvPr id="32" name="TextBox 31">
            <a:extLst>
              <a:ext uri="{FF2B5EF4-FFF2-40B4-BE49-F238E27FC236}">
                <a16:creationId xmlns:a16="http://schemas.microsoft.com/office/drawing/2014/main" xmlns="" id="{20C85B88-7A26-7BB9-D460-44962076C52E}"/>
              </a:ext>
            </a:extLst>
          </p:cNvPr>
          <p:cNvSpPr txBox="1"/>
          <p:nvPr/>
        </p:nvSpPr>
        <p:spPr>
          <a:xfrm>
            <a:off x="9113480" y="2770919"/>
            <a:ext cx="2264920" cy="1323439"/>
          </a:xfrm>
          <a:prstGeom prst="rect">
            <a:avLst/>
          </a:prstGeom>
          <a:noFill/>
        </p:spPr>
        <p:txBody>
          <a:bodyPr wrap="square" rtlCol="0">
            <a:spAutoFit/>
          </a:bodyPr>
          <a:lstStyle/>
          <a:p>
            <a:r>
              <a:rPr lang="en-US" sz="2800" b="1" dirty="0">
                <a:solidFill>
                  <a:schemeClr val="lt1"/>
                </a:solidFill>
                <a:latin typeface="Fjalla One"/>
              </a:rPr>
              <a:t>Online Review </a:t>
            </a:r>
          </a:p>
          <a:p>
            <a:r>
              <a:rPr lang="en-US" sz="2800" b="1" dirty="0">
                <a:solidFill>
                  <a:schemeClr val="lt1"/>
                </a:solidFill>
                <a:latin typeface="Fjalla One"/>
              </a:rPr>
              <a:t>Platforms</a:t>
            </a:r>
          </a:p>
          <a:p>
            <a:endParaRPr lang="en-US" sz="2400" b="1" dirty="0">
              <a:solidFill>
                <a:schemeClr val="lt1"/>
              </a:solidFill>
              <a:latin typeface="Fjalla One"/>
              <a:sym typeface="Fjalla One"/>
            </a:endParaRPr>
          </a:p>
        </p:txBody>
      </p:sp>
      <p:grpSp>
        <p:nvGrpSpPr>
          <p:cNvPr id="33" name="Google Shape;901;p38">
            <a:extLst>
              <a:ext uri="{FF2B5EF4-FFF2-40B4-BE49-F238E27FC236}">
                <a16:creationId xmlns:a16="http://schemas.microsoft.com/office/drawing/2014/main" xmlns="" id="{AEE22427-7F3B-E96B-8622-17C412739386}"/>
              </a:ext>
            </a:extLst>
          </p:cNvPr>
          <p:cNvGrpSpPr/>
          <p:nvPr/>
        </p:nvGrpSpPr>
        <p:grpSpPr>
          <a:xfrm>
            <a:off x="5293488" y="3075549"/>
            <a:ext cx="2158070" cy="1110394"/>
            <a:chOff x="3335286" y="601670"/>
            <a:chExt cx="804678" cy="932160"/>
          </a:xfrm>
          <a:solidFill>
            <a:srgbClr val="0070C0"/>
          </a:solidFill>
        </p:grpSpPr>
        <p:sp>
          <p:nvSpPr>
            <p:cNvPr id="34" name="Google Shape;902;p38">
              <a:extLst>
                <a:ext uri="{FF2B5EF4-FFF2-40B4-BE49-F238E27FC236}">
                  <a16:creationId xmlns:a16="http://schemas.microsoft.com/office/drawing/2014/main" xmlns="" id="{01433A42-2669-9E28-2EC4-F430C4BFC4A2}"/>
                </a:ext>
              </a:extLst>
            </p:cNvPr>
            <p:cNvSpPr/>
            <p:nvPr/>
          </p:nvSpPr>
          <p:spPr>
            <a:xfrm>
              <a:off x="3335286" y="601670"/>
              <a:ext cx="804678" cy="932160"/>
            </a:xfrm>
            <a:custGeom>
              <a:avLst/>
              <a:gdLst/>
              <a:ahLst/>
              <a:cxnLst/>
              <a:rect l="l" t="t" r="r" b="b"/>
              <a:pathLst>
                <a:path w="26211" h="30366" extrusionOk="0">
                  <a:moveTo>
                    <a:pt x="26211" y="1"/>
                  </a:moveTo>
                  <a:lnTo>
                    <a:pt x="1" y="747"/>
                  </a:lnTo>
                  <a:lnTo>
                    <a:pt x="1599" y="30259"/>
                  </a:lnTo>
                  <a:lnTo>
                    <a:pt x="25039" y="30366"/>
                  </a:lnTo>
                  <a:lnTo>
                    <a:pt x="26211" y="1"/>
                  </a:lnTo>
                  <a:close/>
                </a:path>
              </a:pathLst>
            </a:custGeom>
            <a:grpFill/>
            <a:ln>
              <a:noFill/>
            </a:ln>
            <a:effectLst>
              <a:outerShdw dist="47625" dir="2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3;p38">
              <a:extLst>
                <a:ext uri="{FF2B5EF4-FFF2-40B4-BE49-F238E27FC236}">
                  <a16:creationId xmlns:a16="http://schemas.microsoft.com/office/drawing/2014/main" xmlns="" id="{1DCD20D2-69FA-1BD4-D627-A3F9B0301C03}"/>
                </a:ext>
              </a:extLst>
            </p:cNvPr>
            <p:cNvSpPr/>
            <p:nvPr/>
          </p:nvSpPr>
          <p:spPr>
            <a:xfrm>
              <a:off x="3374551" y="637647"/>
              <a:ext cx="739256" cy="847128"/>
            </a:xfrm>
            <a:custGeom>
              <a:avLst/>
              <a:gdLst/>
              <a:ahLst/>
              <a:cxnLst/>
              <a:rect l="l" t="t" r="r" b="b"/>
              <a:pathLst>
                <a:path w="24080" h="27596" extrusionOk="0">
                  <a:moveTo>
                    <a:pt x="24079" y="1"/>
                  </a:moveTo>
                  <a:lnTo>
                    <a:pt x="0" y="534"/>
                  </a:lnTo>
                  <a:lnTo>
                    <a:pt x="2025" y="27596"/>
                  </a:lnTo>
                  <a:lnTo>
                    <a:pt x="22588" y="27596"/>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04;p38">
              <a:extLst>
                <a:ext uri="{FF2B5EF4-FFF2-40B4-BE49-F238E27FC236}">
                  <a16:creationId xmlns:a16="http://schemas.microsoft.com/office/drawing/2014/main" xmlns="" id="{602B3AFA-3EA9-39D6-FA36-DE8DADF0054F}"/>
                </a:ext>
              </a:extLst>
            </p:cNvPr>
            <p:cNvSpPr/>
            <p:nvPr/>
          </p:nvSpPr>
          <p:spPr>
            <a:xfrm>
              <a:off x="3374551" y="637647"/>
              <a:ext cx="739256" cy="847128"/>
            </a:xfrm>
            <a:custGeom>
              <a:avLst/>
              <a:gdLst/>
              <a:ahLst/>
              <a:cxnLst/>
              <a:rect l="l" t="t" r="r" b="b"/>
              <a:pathLst>
                <a:path w="24080" h="27596" fill="none" extrusionOk="0">
                  <a:moveTo>
                    <a:pt x="2025" y="27596"/>
                  </a:moveTo>
                  <a:lnTo>
                    <a:pt x="0" y="534"/>
                  </a:lnTo>
                  <a:lnTo>
                    <a:pt x="24079" y="1"/>
                  </a:lnTo>
                  <a:lnTo>
                    <a:pt x="22588" y="27596"/>
                  </a:lnTo>
                  <a:lnTo>
                    <a:pt x="2025" y="27596"/>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5;p38">
              <a:extLst>
                <a:ext uri="{FF2B5EF4-FFF2-40B4-BE49-F238E27FC236}">
                  <a16:creationId xmlns:a16="http://schemas.microsoft.com/office/drawing/2014/main" xmlns="" id="{97606753-5D19-B413-4DFC-E3A506B163AE}"/>
                </a:ext>
              </a:extLst>
            </p:cNvPr>
            <p:cNvSpPr/>
            <p:nvPr/>
          </p:nvSpPr>
          <p:spPr>
            <a:xfrm>
              <a:off x="3413785" y="1484745"/>
              <a:ext cx="670580" cy="29470"/>
            </a:xfrm>
            <a:custGeom>
              <a:avLst/>
              <a:gdLst/>
              <a:ahLst/>
              <a:cxnLst/>
              <a:rect l="l" t="t" r="r" b="b"/>
              <a:pathLst>
                <a:path w="21843" h="960" extrusionOk="0">
                  <a:moveTo>
                    <a:pt x="747" y="1"/>
                  </a:moveTo>
                  <a:lnTo>
                    <a:pt x="1" y="960"/>
                  </a:lnTo>
                  <a:lnTo>
                    <a:pt x="21842" y="960"/>
                  </a:lnTo>
                  <a:lnTo>
                    <a:pt x="2131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06;p38">
              <a:extLst>
                <a:ext uri="{FF2B5EF4-FFF2-40B4-BE49-F238E27FC236}">
                  <a16:creationId xmlns:a16="http://schemas.microsoft.com/office/drawing/2014/main" xmlns="" id="{5488F637-AB95-0BA6-D78F-0C238DE42822}"/>
                </a:ext>
              </a:extLst>
            </p:cNvPr>
            <p:cNvSpPr/>
            <p:nvPr/>
          </p:nvSpPr>
          <p:spPr>
            <a:xfrm>
              <a:off x="3413785" y="1484745"/>
              <a:ext cx="670580" cy="29470"/>
            </a:xfrm>
            <a:custGeom>
              <a:avLst/>
              <a:gdLst/>
              <a:ahLst/>
              <a:cxnLst/>
              <a:rect l="l" t="t" r="r" b="b"/>
              <a:pathLst>
                <a:path w="21843" h="960" fill="none" extrusionOk="0">
                  <a:moveTo>
                    <a:pt x="21310" y="1"/>
                  </a:moveTo>
                  <a:lnTo>
                    <a:pt x="21310" y="1"/>
                  </a:lnTo>
                  <a:lnTo>
                    <a:pt x="747" y="1"/>
                  </a:lnTo>
                  <a:lnTo>
                    <a:pt x="1" y="960"/>
                  </a:lnTo>
                  <a:lnTo>
                    <a:pt x="21842" y="960"/>
                  </a:lnTo>
                  <a:lnTo>
                    <a:pt x="21310"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7;p38">
              <a:extLst>
                <a:ext uri="{FF2B5EF4-FFF2-40B4-BE49-F238E27FC236}">
                  <a16:creationId xmlns:a16="http://schemas.microsoft.com/office/drawing/2014/main" xmlns="" id="{693B46EC-540C-D3B5-D629-45613D54A14B}"/>
                </a:ext>
              </a:extLst>
            </p:cNvPr>
            <p:cNvSpPr/>
            <p:nvPr/>
          </p:nvSpPr>
          <p:spPr>
            <a:xfrm>
              <a:off x="3374551" y="637647"/>
              <a:ext cx="739256" cy="62193"/>
            </a:xfrm>
            <a:custGeom>
              <a:avLst/>
              <a:gdLst/>
              <a:ahLst/>
              <a:cxnLst/>
              <a:rect l="l" t="t" r="r" b="b"/>
              <a:pathLst>
                <a:path w="24080" h="2026" extrusionOk="0">
                  <a:moveTo>
                    <a:pt x="24079" y="1"/>
                  </a:moveTo>
                  <a:lnTo>
                    <a:pt x="0" y="534"/>
                  </a:lnTo>
                  <a:lnTo>
                    <a:pt x="107" y="1706"/>
                  </a:lnTo>
                  <a:lnTo>
                    <a:pt x="23973" y="2025"/>
                  </a:lnTo>
                  <a:lnTo>
                    <a:pt x="240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8;p38">
              <a:extLst>
                <a:ext uri="{FF2B5EF4-FFF2-40B4-BE49-F238E27FC236}">
                  <a16:creationId xmlns:a16="http://schemas.microsoft.com/office/drawing/2014/main" xmlns="" id="{85947C5F-18B4-AF6F-2308-2F0362FE426D}"/>
                </a:ext>
              </a:extLst>
            </p:cNvPr>
            <p:cNvSpPr/>
            <p:nvPr/>
          </p:nvSpPr>
          <p:spPr>
            <a:xfrm>
              <a:off x="3374551" y="637647"/>
              <a:ext cx="739256" cy="62193"/>
            </a:xfrm>
            <a:custGeom>
              <a:avLst/>
              <a:gdLst/>
              <a:ahLst/>
              <a:cxnLst/>
              <a:rect l="l" t="t" r="r" b="b"/>
              <a:pathLst>
                <a:path w="24080" h="2026" fill="none" extrusionOk="0">
                  <a:moveTo>
                    <a:pt x="24079" y="1"/>
                  </a:moveTo>
                  <a:lnTo>
                    <a:pt x="0" y="534"/>
                  </a:lnTo>
                  <a:lnTo>
                    <a:pt x="107" y="1706"/>
                  </a:lnTo>
                  <a:lnTo>
                    <a:pt x="23973" y="2025"/>
                  </a:lnTo>
                  <a:lnTo>
                    <a:pt x="24079" y="1"/>
                  </a:ln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extBox 40">
            <a:extLst>
              <a:ext uri="{FF2B5EF4-FFF2-40B4-BE49-F238E27FC236}">
                <a16:creationId xmlns:a16="http://schemas.microsoft.com/office/drawing/2014/main" xmlns="" id="{B471D54F-8919-0FA0-EC58-82577FFEF4CF}"/>
              </a:ext>
            </a:extLst>
          </p:cNvPr>
          <p:cNvSpPr txBox="1"/>
          <p:nvPr/>
        </p:nvSpPr>
        <p:spPr>
          <a:xfrm>
            <a:off x="5417195" y="3198779"/>
            <a:ext cx="1948769" cy="954107"/>
          </a:xfrm>
          <a:prstGeom prst="rect">
            <a:avLst/>
          </a:prstGeom>
          <a:noFill/>
        </p:spPr>
        <p:txBody>
          <a:bodyPr wrap="square" rtlCol="0">
            <a:spAutoFit/>
          </a:bodyPr>
          <a:lstStyle/>
          <a:p>
            <a:r>
              <a:rPr lang="en-US" sz="2800" b="1" dirty="0">
                <a:solidFill>
                  <a:schemeClr val="lt1"/>
                </a:solidFill>
                <a:latin typeface="Fjalla One"/>
              </a:rPr>
              <a:t>Travelers / </a:t>
            </a:r>
          </a:p>
          <a:p>
            <a:r>
              <a:rPr lang="en-US" sz="2800" b="1" dirty="0">
                <a:solidFill>
                  <a:schemeClr val="lt1"/>
                </a:solidFill>
                <a:latin typeface="Fjalla One"/>
              </a:rPr>
              <a:t>Customers</a:t>
            </a:r>
            <a:endParaRPr lang="en-US" sz="2000" dirty="0"/>
          </a:p>
        </p:txBody>
      </p:sp>
      <p:cxnSp>
        <p:nvCxnSpPr>
          <p:cNvPr id="45" name="Straight Arrow Connector 44">
            <a:extLst>
              <a:ext uri="{FF2B5EF4-FFF2-40B4-BE49-F238E27FC236}">
                <a16:creationId xmlns:a16="http://schemas.microsoft.com/office/drawing/2014/main" xmlns="" id="{F20EDD5A-E0AF-07F9-39A7-10F351C3DC15}"/>
              </a:ext>
            </a:extLst>
          </p:cNvPr>
          <p:cNvCxnSpPr>
            <a:cxnSpLocks/>
          </p:cNvCxnSpPr>
          <p:nvPr/>
        </p:nvCxnSpPr>
        <p:spPr>
          <a:xfrm>
            <a:off x="6262598" y="1666793"/>
            <a:ext cx="0" cy="138509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51" name="Straight Arrow Connector 50">
            <a:extLst>
              <a:ext uri="{FF2B5EF4-FFF2-40B4-BE49-F238E27FC236}">
                <a16:creationId xmlns:a16="http://schemas.microsoft.com/office/drawing/2014/main" xmlns="" id="{880541A2-32C9-D63C-D1FB-C7BA13BFEBF7}"/>
              </a:ext>
            </a:extLst>
          </p:cNvPr>
          <p:cNvCxnSpPr>
            <a:cxnSpLocks/>
          </p:cNvCxnSpPr>
          <p:nvPr/>
        </p:nvCxnSpPr>
        <p:spPr>
          <a:xfrm>
            <a:off x="9982200" y="1636385"/>
            <a:ext cx="0" cy="1044626"/>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pic>
        <p:nvPicPr>
          <p:cNvPr id="58" name="Picture 57">
            <a:extLst>
              <a:ext uri="{FF2B5EF4-FFF2-40B4-BE49-F238E27FC236}">
                <a16:creationId xmlns:a16="http://schemas.microsoft.com/office/drawing/2014/main" xmlns="" id="{4BD05357-8CBD-03D4-E086-2597DF45F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572" y="4017162"/>
            <a:ext cx="1924455" cy="1784350"/>
          </a:xfrm>
          <a:prstGeom prst="rect">
            <a:avLst/>
          </a:prstGeom>
        </p:spPr>
      </p:pic>
      <p:pic>
        <p:nvPicPr>
          <p:cNvPr id="59" name="Picture 58">
            <a:extLst>
              <a:ext uri="{FF2B5EF4-FFF2-40B4-BE49-F238E27FC236}">
                <a16:creationId xmlns:a16="http://schemas.microsoft.com/office/drawing/2014/main" xmlns="" id="{94ADB5EA-2DAF-70E4-E486-93902686C588}"/>
              </a:ext>
            </a:extLst>
          </p:cNvPr>
          <p:cNvPicPr>
            <a:picLocks noChangeAspect="1"/>
          </p:cNvPicPr>
          <p:nvPr/>
        </p:nvPicPr>
        <p:blipFill>
          <a:blip r:embed="rId3"/>
          <a:stretch>
            <a:fillRect/>
          </a:stretch>
        </p:blipFill>
        <p:spPr>
          <a:xfrm>
            <a:off x="5415444" y="4298632"/>
            <a:ext cx="1785259" cy="1634247"/>
          </a:xfrm>
          <a:prstGeom prst="rect">
            <a:avLst/>
          </a:prstGeom>
        </p:spPr>
      </p:pic>
      <p:pic>
        <p:nvPicPr>
          <p:cNvPr id="60" name="Picture 59">
            <a:extLst>
              <a:ext uri="{FF2B5EF4-FFF2-40B4-BE49-F238E27FC236}">
                <a16:creationId xmlns:a16="http://schemas.microsoft.com/office/drawing/2014/main" xmlns="" id="{909C8FE8-1503-2EC5-A63C-C631C19CD84C}"/>
              </a:ext>
            </a:extLst>
          </p:cNvPr>
          <p:cNvPicPr>
            <a:picLocks noChangeAspect="1"/>
          </p:cNvPicPr>
          <p:nvPr/>
        </p:nvPicPr>
        <p:blipFill>
          <a:blip r:embed="rId4"/>
          <a:stretch>
            <a:fillRect/>
          </a:stretch>
        </p:blipFill>
        <p:spPr>
          <a:xfrm>
            <a:off x="8832855" y="4199825"/>
            <a:ext cx="2522710" cy="1419024"/>
          </a:xfrm>
          <a:prstGeom prst="rect">
            <a:avLst/>
          </a:prstGeom>
        </p:spPr>
      </p:pic>
    </p:spTree>
    <p:extLst>
      <p:ext uri="{BB962C8B-B14F-4D97-AF65-F5344CB8AC3E}">
        <p14:creationId xmlns:p14="http://schemas.microsoft.com/office/powerpoint/2010/main" val="243453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4. Literature Survey.</a:t>
            </a:r>
          </a:p>
        </p:txBody>
      </p:sp>
      <p:sp>
        <p:nvSpPr>
          <p:cNvPr id="4" name="Date Placeholder 3"/>
          <p:cNvSpPr>
            <a:spLocks noGrp="1"/>
          </p:cNvSpPr>
          <p:nvPr>
            <p:ph type="dt" sz="half" idx="10"/>
          </p:nvPr>
        </p:nvSpPr>
        <p:spPr/>
        <p:txBody>
          <a:bodyPr/>
          <a:lstStyle/>
          <a:p>
            <a:fld id="{B363240A-7FC0-4631-8E96-38D2E5C2F89E}" type="datetime1">
              <a:rPr lang="en-IN" smtClean="0"/>
              <a:t>27-11-2023</a:t>
            </a:fld>
            <a:endParaRPr lang="en-IN"/>
          </a:p>
        </p:txBody>
      </p:sp>
      <p:sp>
        <p:nvSpPr>
          <p:cNvPr id="5" name="Footer Placeholder 4"/>
          <p:cNvSpPr>
            <a:spLocks noGrp="1"/>
          </p:cNvSpPr>
          <p:nvPr>
            <p:ph type="ftr" sz="quarter" idx="11"/>
          </p:nvPr>
        </p:nvSpPr>
        <p:spPr/>
        <p:txBody>
          <a:bodyPr/>
          <a:lstStyle/>
          <a:p>
            <a:r>
              <a:rPr lang="en-IN" sz="1200" b="1" i="0" dirty="0"/>
              <a:t>Sentimental Analysis for Hotel Review</a:t>
            </a:r>
            <a:endParaRPr lang="en-IN" dirty="0"/>
          </a:p>
        </p:txBody>
      </p:sp>
      <p:sp>
        <p:nvSpPr>
          <p:cNvPr id="6" name="Slide Number Placeholder 5"/>
          <p:cNvSpPr>
            <a:spLocks noGrp="1"/>
          </p:cNvSpPr>
          <p:nvPr>
            <p:ph type="sldNum" sz="quarter" idx="12"/>
          </p:nvPr>
        </p:nvSpPr>
        <p:spPr/>
        <p:txBody>
          <a:bodyPr/>
          <a:lstStyle/>
          <a:p>
            <a:fld id="{1DEB9025-8623-43DC-835C-CC7482BE7300}" type="slidenum">
              <a:rPr lang="en-IN" smtClean="0"/>
              <a:t>5</a:t>
            </a:fld>
            <a:endParaRPr lang="en-IN"/>
          </a:p>
        </p:txBody>
      </p:sp>
      <p:graphicFrame>
        <p:nvGraphicFramePr>
          <p:cNvPr id="9" name="Table 8">
            <a:extLst>
              <a:ext uri="{FF2B5EF4-FFF2-40B4-BE49-F238E27FC236}">
                <a16:creationId xmlns:a16="http://schemas.microsoft.com/office/drawing/2014/main" xmlns="" id="{BC9E0057-C1A9-AC52-9D9F-2178DEC975D1}"/>
              </a:ext>
            </a:extLst>
          </p:cNvPr>
          <p:cNvGraphicFramePr>
            <a:graphicFrameLocks noGrp="1"/>
          </p:cNvGraphicFramePr>
          <p:nvPr>
            <p:extLst>
              <p:ext uri="{D42A27DB-BD31-4B8C-83A1-F6EECF244321}">
                <p14:modId xmlns:p14="http://schemas.microsoft.com/office/powerpoint/2010/main" val="4006245079"/>
              </p:ext>
            </p:extLst>
          </p:nvPr>
        </p:nvGraphicFramePr>
        <p:xfrm>
          <a:off x="115078" y="1112364"/>
          <a:ext cx="11922951" cy="5212080"/>
        </p:xfrm>
        <a:graphic>
          <a:graphicData uri="http://schemas.openxmlformats.org/drawingml/2006/table">
            <a:tbl>
              <a:tblPr firstRow="1" bandRow="1">
                <a:tableStyleId>{5C22544A-7EE6-4342-B048-85BDC9FD1C3A}</a:tableStyleId>
              </a:tblPr>
              <a:tblGrid>
                <a:gridCol w="843209">
                  <a:extLst>
                    <a:ext uri="{9D8B030D-6E8A-4147-A177-3AD203B41FA5}">
                      <a16:colId xmlns:a16="http://schemas.microsoft.com/office/drawing/2014/main" xmlns="" val="20000"/>
                    </a:ext>
                  </a:extLst>
                </a:gridCol>
                <a:gridCol w="5415875">
                  <a:extLst>
                    <a:ext uri="{9D8B030D-6E8A-4147-A177-3AD203B41FA5}">
                      <a16:colId xmlns:a16="http://schemas.microsoft.com/office/drawing/2014/main" xmlns="" val="20001"/>
                    </a:ext>
                  </a:extLst>
                </a:gridCol>
                <a:gridCol w="5663867">
                  <a:extLst>
                    <a:ext uri="{9D8B030D-6E8A-4147-A177-3AD203B41FA5}">
                      <a16:colId xmlns:a16="http://schemas.microsoft.com/office/drawing/2014/main" xmlns="" val="20002"/>
                    </a:ext>
                  </a:extLst>
                </a:gridCol>
              </a:tblGrid>
              <a:tr h="697597">
                <a:tc>
                  <a:txBody>
                    <a:bodyPr/>
                    <a:lstStyle/>
                    <a:p>
                      <a:r>
                        <a:rPr lang="en-IN" sz="2000" dirty="0"/>
                        <a:t>Sr.</a:t>
                      </a:r>
                    </a:p>
                    <a:p>
                      <a:r>
                        <a:rPr lang="en-IN" sz="2000" dirty="0"/>
                        <a:t>No.</a:t>
                      </a:r>
                    </a:p>
                  </a:txBody>
                  <a:tcPr/>
                </a:tc>
                <a:tc>
                  <a:txBody>
                    <a:bodyPr/>
                    <a:lstStyle/>
                    <a:p>
                      <a:pPr algn="ctr"/>
                      <a:r>
                        <a:rPr lang="en-IN" sz="2000" dirty="0"/>
                        <a:t>Paper Details</a:t>
                      </a:r>
                    </a:p>
                  </a:txBody>
                  <a:tcPr/>
                </a:tc>
                <a:tc>
                  <a:txBody>
                    <a:bodyPr/>
                    <a:lstStyle/>
                    <a:p>
                      <a:pPr algn="ctr"/>
                      <a:r>
                        <a:rPr lang="en-IN" sz="2000" dirty="0"/>
                        <a:t>Work reported</a:t>
                      </a:r>
                    </a:p>
                  </a:txBody>
                  <a:tcPr/>
                </a:tc>
                <a:extLst>
                  <a:ext uri="{0D108BD9-81ED-4DB2-BD59-A6C34878D82A}">
                    <a16:rowId xmlns:a16="http://schemas.microsoft.com/office/drawing/2014/main" xmlns="" val="10000"/>
                  </a:ext>
                </a:extLst>
              </a:tr>
              <a:tr h="603385">
                <a:tc>
                  <a:txBody>
                    <a:bodyPr/>
                    <a:lstStyle/>
                    <a:p>
                      <a:r>
                        <a:rPr lang="en-IN" sz="140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Hegde, Y., and S. Padma. 2017. “Sentiment Analysis Using Random Forest Ensemble for Mobile Product Reviews in Kannada.” In 2017 </a:t>
                      </a:r>
                      <a:r>
                        <a:rPr lang="en-US" sz="1200" dirty="0" err="1"/>
                        <a:t>Ieee</a:t>
                      </a:r>
                      <a:r>
                        <a:rPr lang="en-US" sz="1200" dirty="0"/>
                        <a:t> 7th International Advance Computing Conference (</a:t>
                      </a:r>
                      <a:r>
                        <a:rPr lang="en-US" sz="1200" dirty="0" err="1"/>
                        <a:t>Iacc</a:t>
                      </a:r>
                      <a:r>
                        <a:rPr lang="en-US" sz="1200" dirty="0"/>
                        <a:t>), 777–82. Los Alamitos, CA, USA: IEEE Computer Society. </a:t>
                      </a:r>
                      <a:r>
                        <a:rPr lang="en-US" sz="1200" dirty="0">
                          <a:hlinkClick r:id="rId2"/>
                        </a:rPr>
                        <a:t>https://doi.org/10.1109/IA CC.2017.0160</a:t>
                      </a:r>
                      <a:r>
                        <a:rPr lang="en-US" sz="1200" dirty="0"/>
                        <a:t>.</a:t>
                      </a:r>
                    </a:p>
                  </a:txBody>
                  <a:tcPr/>
                </a:tc>
                <a:tc>
                  <a:txBody>
                    <a:bodyPr/>
                    <a:lstStyle/>
                    <a:p>
                      <a:r>
                        <a:rPr lang="en-US" sz="1400" dirty="0"/>
                        <a:t>An overview of a review management tool is shown where a variety of hotel comments were collected, in order to hark the visitors’ points and views of the hotel quality.</a:t>
                      </a:r>
                      <a:endParaRPr lang="en-IN" sz="1400" dirty="0"/>
                    </a:p>
                  </a:txBody>
                  <a:tcPr/>
                </a:tc>
                <a:extLst>
                  <a:ext uri="{0D108BD9-81ED-4DB2-BD59-A6C34878D82A}">
                    <a16:rowId xmlns:a16="http://schemas.microsoft.com/office/drawing/2014/main" xmlns="" val="10001"/>
                  </a:ext>
                </a:extLst>
              </a:tr>
              <a:tr h="1152551">
                <a:tc>
                  <a:txBody>
                    <a:bodyPr/>
                    <a:lstStyle/>
                    <a:p>
                      <a:r>
                        <a:rPr lang="en-IN" sz="14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Dey, </a:t>
                      </a:r>
                      <a:r>
                        <a:rPr lang="en-US" sz="1400" dirty="0" err="1"/>
                        <a:t>Lopamudra</a:t>
                      </a:r>
                      <a:r>
                        <a:rPr lang="en-US" sz="1400" dirty="0"/>
                        <a:t>, Sanjay Chakraborty, </a:t>
                      </a:r>
                      <a:r>
                        <a:rPr lang="en-US" sz="1400" dirty="0" err="1"/>
                        <a:t>Anuraag</a:t>
                      </a:r>
                      <a:r>
                        <a:rPr lang="en-US" sz="1400" dirty="0"/>
                        <a:t> Biswas, </a:t>
                      </a:r>
                      <a:r>
                        <a:rPr lang="en-US" sz="1400" dirty="0" err="1"/>
                        <a:t>Beepa</a:t>
                      </a:r>
                      <a:r>
                        <a:rPr lang="en-US" sz="1400" dirty="0"/>
                        <a:t> Bose, and Sweta Tiwari. 2016. “Sentiment Analysis of Review Datasets Using Naive Bayes and K-</a:t>
                      </a:r>
                      <a:r>
                        <a:rPr lang="en-US" sz="1400" dirty="0" err="1"/>
                        <a:t>Nn</a:t>
                      </a:r>
                      <a:r>
                        <a:rPr lang="en-US" sz="1400" dirty="0"/>
                        <a:t> Classifier.” </a:t>
                      </a:r>
                      <a:r>
                        <a:rPr lang="en-US" sz="1400" dirty="0" err="1"/>
                        <a:t>ArXiv</a:t>
                      </a:r>
                      <a:r>
                        <a:rPr lang="en-US" sz="1400" dirty="0"/>
                        <a:t> abs/1610.09982.</a:t>
                      </a:r>
                      <a:endParaRPr lang="en-US" sz="2000" dirty="0">
                        <a:hlinkClick r:id="rId3" action="ppaction://hlinkfil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r>
                        <a:rPr lang="en-US" sz="1400" dirty="0"/>
                        <a:t>The study focused on the initial stage of the algorithm by answering the research question that can the Bidirectional Encoder Representations from Transformers model determine whether a customer's review on Yelp is positive or negative, and the degree of said positivity or negativity, based on the review's content. </a:t>
                      </a:r>
                      <a:endParaRPr lang="en-IN" sz="1400" dirty="0"/>
                    </a:p>
                  </a:txBody>
                  <a:tcPr/>
                </a:tc>
                <a:extLst>
                  <a:ext uri="{0D108BD9-81ED-4DB2-BD59-A6C34878D82A}">
                    <a16:rowId xmlns:a16="http://schemas.microsoft.com/office/drawing/2014/main" xmlns="" val="10002"/>
                  </a:ext>
                </a:extLst>
              </a:tr>
              <a:tr h="1076627">
                <a:tc>
                  <a:txBody>
                    <a:bodyPr/>
                    <a:lstStyle/>
                    <a:p>
                      <a:r>
                        <a:rPr lang="en-IN" sz="14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Rennie, Shih, J. D. M. n.d. “Tackling the Poor Assumptions of Naive Bayes Text Classifiers.” In Twentieth International Conference on Machine Learning, 616–23. Washington, DC: Goole Scholar. </a:t>
                      </a:r>
                      <a:r>
                        <a:rPr lang="en-US" sz="1400" dirty="0">
                          <a:hlinkClick r:id="rId4"/>
                        </a:rPr>
                        <a:t>https://www.aaai.org/Papers/ICML/2003/ICML03-081.pdf</a:t>
                      </a: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r>
                        <a:rPr lang="en-US" sz="1400" dirty="0"/>
                        <a:t>This study’s purpose was to identify factors of usage, trust, influence, and contribution of restaurant reviews on Yelp.com. This study found that information search reduction and community membership were the greatest factors encouraging Yelp.com use</a:t>
                      </a:r>
                      <a:endParaRPr lang="en-IN" sz="1400" dirty="0"/>
                    </a:p>
                  </a:txBody>
                  <a:tcPr/>
                </a:tc>
                <a:extLst>
                  <a:ext uri="{0D108BD9-81ED-4DB2-BD59-A6C34878D82A}">
                    <a16:rowId xmlns:a16="http://schemas.microsoft.com/office/drawing/2014/main" xmlns="" val="3970791856"/>
                  </a:ext>
                </a:extLst>
              </a:tr>
              <a:tr h="1364863">
                <a:tc>
                  <a:txBody>
                    <a:bodyPr/>
                    <a:lstStyle/>
                    <a:p>
                      <a:r>
                        <a:rPr lang="en-IN"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Boya Yu, </a:t>
                      </a:r>
                      <a:r>
                        <a:rPr lang="en-US" sz="1400" dirty="0" err="1"/>
                        <a:t>Jiaxu</a:t>
                      </a:r>
                      <a:r>
                        <a:rPr lang="en-US" sz="1400" dirty="0"/>
                        <a:t> Zhou, Yi Zhang, </a:t>
                      </a:r>
                      <a:r>
                        <a:rPr lang="en-US" sz="1400" dirty="0" err="1"/>
                        <a:t>Yunong</a:t>
                      </a:r>
                      <a:r>
                        <a:rPr lang="en-US" sz="1400" dirty="0"/>
                        <a:t> Cao “Identifying Restaurant Features via Sentiment Analysis on Yelp Reviews” Center for Urban Science &amp; Progress New York University, New York, The United States</a:t>
                      </a:r>
                      <a:r>
                        <a:rPr lang="en-US" sz="1400" dirty="0">
                          <a:hlinkClick r:id="rId5" action="ppaction://hlinkfile"/>
                        </a:rPr>
                        <a:t>.</a:t>
                      </a:r>
                      <a:endParaRPr lang="en-IN"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400" dirty="0"/>
                    </a:p>
                  </a:txBody>
                  <a:tcPr/>
                </a:tc>
                <a:tc>
                  <a:txBody>
                    <a:bodyPr/>
                    <a:lstStyle/>
                    <a:p>
                      <a:r>
                        <a:rPr lang="en-US" sz="1400" dirty="0"/>
                        <a:t>The main approach used in this paper is to use a support vector machine (SVM) model to decipher the sentiment tendency of each review from word frequency. Word scores generated from the SVM models are further processed into a polarity index indicating the significance of each word for special types of restaurants. Customers overall tend to express more sentiment regarding service. </a:t>
                      </a:r>
                      <a:endParaRPr lang="en-IN" sz="1400"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45528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5. System Architecture</a:t>
            </a:r>
          </a:p>
        </p:txBody>
      </p:sp>
      <p:sp>
        <p:nvSpPr>
          <p:cNvPr id="4" name="Date Placeholder 3"/>
          <p:cNvSpPr>
            <a:spLocks noGrp="1"/>
          </p:cNvSpPr>
          <p:nvPr>
            <p:ph type="dt" sz="half" idx="10"/>
          </p:nvPr>
        </p:nvSpPr>
        <p:spPr/>
        <p:txBody>
          <a:bodyPr/>
          <a:lstStyle/>
          <a:p>
            <a:fld id="{C0EBBCC4-FCF5-423B-BCD6-20D908A64C58}" type="datetime1">
              <a:rPr lang="en-IN" smtClean="0"/>
              <a:t>27-11-2023</a:t>
            </a:fld>
            <a:endParaRPr lang="en-IN"/>
          </a:p>
        </p:txBody>
      </p:sp>
      <p:sp>
        <p:nvSpPr>
          <p:cNvPr id="5" name="Footer Placeholder 4"/>
          <p:cNvSpPr>
            <a:spLocks noGrp="1"/>
          </p:cNvSpPr>
          <p:nvPr>
            <p:ph type="ftr" sz="quarter" idx="11"/>
          </p:nvPr>
        </p:nvSpPr>
        <p:spPr/>
        <p:txBody>
          <a:bodyPr/>
          <a:lstStyle/>
          <a:p>
            <a:r>
              <a:rPr lang="en-IN" dirty="0"/>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6</a:t>
            </a:fld>
            <a:endParaRPr lang="en-IN"/>
          </a:p>
        </p:txBody>
      </p:sp>
      <p:pic>
        <p:nvPicPr>
          <p:cNvPr id="11" name="Picture 10">
            <a:extLst>
              <a:ext uri="{FF2B5EF4-FFF2-40B4-BE49-F238E27FC236}">
                <a16:creationId xmlns:a16="http://schemas.microsoft.com/office/drawing/2014/main" xmlns="" id="{A4544270-F479-96D5-6987-71CE69489DFF}"/>
              </a:ext>
            </a:extLst>
          </p:cNvPr>
          <p:cNvPicPr>
            <a:picLocks noChangeAspect="1"/>
          </p:cNvPicPr>
          <p:nvPr/>
        </p:nvPicPr>
        <p:blipFill>
          <a:blip r:embed="rId2"/>
          <a:stretch>
            <a:fillRect/>
          </a:stretch>
        </p:blipFill>
        <p:spPr>
          <a:xfrm>
            <a:off x="486062" y="1519592"/>
            <a:ext cx="10867738" cy="4317476"/>
          </a:xfrm>
          <a:prstGeom prst="rect">
            <a:avLst/>
          </a:prstGeom>
          <a:ln w="12700">
            <a:solidFill>
              <a:schemeClr val="tx1"/>
            </a:solidFill>
          </a:ln>
        </p:spPr>
      </p:pic>
      <p:sp>
        <p:nvSpPr>
          <p:cNvPr id="7" name="TextBox 6">
            <a:extLst>
              <a:ext uri="{FF2B5EF4-FFF2-40B4-BE49-F238E27FC236}">
                <a16:creationId xmlns:a16="http://schemas.microsoft.com/office/drawing/2014/main" xmlns="" id="{BC13987E-AEA6-F1CE-3444-5ED5B973C148}"/>
              </a:ext>
            </a:extLst>
          </p:cNvPr>
          <p:cNvSpPr txBox="1"/>
          <p:nvPr/>
        </p:nvSpPr>
        <p:spPr>
          <a:xfrm>
            <a:off x="2815472" y="5837068"/>
            <a:ext cx="7729980" cy="369332"/>
          </a:xfrm>
          <a:prstGeom prst="rect">
            <a:avLst/>
          </a:prstGeom>
          <a:noFill/>
        </p:spPr>
        <p:txBody>
          <a:bodyPr wrap="square" rtlCol="0">
            <a:spAutoFit/>
          </a:bodyPr>
          <a:lstStyle/>
          <a:p>
            <a:r>
              <a:rPr lang="en-US" dirty="0"/>
              <a:t>Fig. 1 : </a:t>
            </a:r>
            <a:r>
              <a:rPr lang="en-US" b="0" i="0" dirty="0">
                <a:solidFill>
                  <a:srgbClr val="333333"/>
                </a:solidFill>
                <a:effectLst/>
                <a:latin typeface="Georgia" panose="02040502050405020303" pitchFamily="18" charset="0"/>
              </a:rPr>
              <a:t>Hotel reviews sentiment analysis’ platform architecture </a:t>
            </a:r>
            <a:r>
              <a:rPr lang="en-US" b="0" i="0" dirty="0">
                <a:solidFill>
                  <a:srgbClr val="333333"/>
                </a:solidFill>
                <a:effectLst/>
                <a:latin typeface="Georgia" panose="02040502050405020303" pitchFamily="18" charset="0"/>
                <a:hlinkClick r:id="rId3"/>
              </a:rPr>
              <a:t>[5]</a:t>
            </a:r>
            <a:endParaRPr lang="en-US" dirty="0"/>
          </a:p>
        </p:txBody>
      </p:sp>
      <p:sp>
        <p:nvSpPr>
          <p:cNvPr id="3" name="TextBox 2">
            <a:extLst>
              <a:ext uri="{FF2B5EF4-FFF2-40B4-BE49-F238E27FC236}">
                <a16:creationId xmlns:a16="http://schemas.microsoft.com/office/drawing/2014/main" xmlns="" id="{A7F51A4F-E0EC-01E7-8DBA-D2997D4F592A}"/>
              </a:ext>
            </a:extLst>
          </p:cNvPr>
          <p:cNvSpPr txBox="1"/>
          <p:nvPr/>
        </p:nvSpPr>
        <p:spPr>
          <a:xfrm>
            <a:off x="2313992" y="3769567"/>
            <a:ext cx="1267408" cy="369332"/>
          </a:xfrm>
          <a:prstGeom prst="rect">
            <a:avLst/>
          </a:prstGeom>
          <a:noFill/>
        </p:spPr>
        <p:txBody>
          <a:bodyPr wrap="square" rtlCol="0">
            <a:spAutoFit/>
          </a:bodyPr>
          <a:lstStyle/>
          <a:p>
            <a:endParaRPr lang="en-IN" dirty="0"/>
          </a:p>
        </p:txBody>
      </p:sp>
      <p:sp>
        <p:nvSpPr>
          <p:cNvPr id="8" name="Rectangle 7">
            <a:extLst>
              <a:ext uri="{FF2B5EF4-FFF2-40B4-BE49-F238E27FC236}">
                <a16:creationId xmlns:a16="http://schemas.microsoft.com/office/drawing/2014/main" xmlns="" id="{348ECA43-54A3-DAF9-B80A-1B09AAB87B76}"/>
              </a:ext>
            </a:extLst>
          </p:cNvPr>
          <p:cNvSpPr/>
          <p:nvPr/>
        </p:nvSpPr>
        <p:spPr>
          <a:xfrm>
            <a:off x="2313992" y="3814273"/>
            <a:ext cx="1267408" cy="36933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Dataset</a:t>
            </a:r>
          </a:p>
        </p:txBody>
      </p:sp>
    </p:spTree>
    <p:extLst>
      <p:ext uri="{BB962C8B-B14F-4D97-AF65-F5344CB8AC3E}">
        <p14:creationId xmlns:p14="http://schemas.microsoft.com/office/powerpoint/2010/main" val="206981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6. Proposed Solution</a:t>
            </a:r>
          </a:p>
        </p:txBody>
      </p:sp>
      <p:sp>
        <p:nvSpPr>
          <p:cNvPr id="4" name="Date Placeholder 3"/>
          <p:cNvSpPr>
            <a:spLocks noGrp="1"/>
          </p:cNvSpPr>
          <p:nvPr>
            <p:ph type="dt" sz="half" idx="10"/>
          </p:nvPr>
        </p:nvSpPr>
        <p:spPr/>
        <p:txBody>
          <a:bodyPr/>
          <a:lstStyle/>
          <a:p>
            <a:fld id="{C0EBBCC4-FCF5-423B-BCD6-20D908A64C58}" type="datetime1">
              <a:rPr lang="en-IN" smtClean="0"/>
              <a:t>27-11-2023</a:t>
            </a:fld>
            <a:endParaRPr lang="en-IN"/>
          </a:p>
        </p:txBody>
      </p:sp>
      <p:sp>
        <p:nvSpPr>
          <p:cNvPr id="5" name="Footer Placeholder 4"/>
          <p:cNvSpPr>
            <a:spLocks noGrp="1"/>
          </p:cNvSpPr>
          <p:nvPr>
            <p:ph type="ftr" sz="quarter" idx="11"/>
          </p:nvPr>
        </p:nvSpPr>
        <p:spPr/>
        <p:txBody>
          <a:bodyPr/>
          <a:lstStyle/>
          <a:p>
            <a:r>
              <a:rPr lang="en-IN" dirty="0"/>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7</a:t>
            </a:fld>
            <a:endParaRPr lang="en-IN"/>
          </a:p>
        </p:txBody>
      </p:sp>
      <p:pic>
        <p:nvPicPr>
          <p:cNvPr id="1026" name="Picture 2" descr="The proposed system">
            <a:extLst>
              <a:ext uri="{FF2B5EF4-FFF2-40B4-BE49-F238E27FC236}">
                <a16:creationId xmlns:a16="http://schemas.microsoft.com/office/drawing/2014/main" xmlns="" id="{147C90CF-0B5E-5CF1-F6DC-39B17A759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975" y="1228016"/>
            <a:ext cx="8096250" cy="46448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0C2EDF09-3F1A-D77E-E0A7-516B528BBA7E}"/>
              </a:ext>
            </a:extLst>
          </p:cNvPr>
          <p:cNvSpPr txBox="1"/>
          <p:nvPr/>
        </p:nvSpPr>
        <p:spPr>
          <a:xfrm>
            <a:off x="4604994" y="5872900"/>
            <a:ext cx="6099142" cy="369332"/>
          </a:xfrm>
          <a:prstGeom prst="rect">
            <a:avLst/>
          </a:prstGeom>
          <a:noFill/>
        </p:spPr>
        <p:txBody>
          <a:bodyPr wrap="square">
            <a:spAutoFit/>
          </a:bodyPr>
          <a:lstStyle/>
          <a:p>
            <a:r>
              <a:rPr lang="en-US" b="0" i="0" dirty="0">
                <a:solidFill>
                  <a:srgbClr val="000000"/>
                </a:solidFill>
                <a:effectLst/>
                <a:latin typeface="ff1"/>
              </a:rPr>
              <a:t>Fig.</a:t>
            </a:r>
            <a:r>
              <a:rPr lang="en-US" b="0" i="0" dirty="0">
                <a:effectLst/>
                <a:latin typeface="ff1"/>
              </a:rPr>
              <a:t> </a:t>
            </a:r>
            <a:r>
              <a:rPr lang="en-US" dirty="0">
                <a:solidFill>
                  <a:srgbClr val="000000"/>
                </a:solidFill>
                <a:latin typeface="ff1"/>
              </a:rPr>
              <a:t>2 :</a:t>
            </a:r>
            <a:r>
              <a:rPr lang="en-US" b="0" i="0" dirty="0">
                <a:effectLst/>
                <a:latin typeface="ff1"/>
              </a:rPr>
              <a:t> </a:t>
            </a:r>
            <a:r>
              <a:rPr lang="en-US" b="0" i="0" dirty="0">
                <a:solidFill>
                  <a:srgbClr val="000000"/>
                </a:solidFill>
                <a:effectLst/>
                <a:latin typeface="ff2"/>
              </a:rPr>
              <a:t>The proposed system </a:t>
            </a:r>
            <a:r>
              <a:rPr lang="en-US" b="0" i="0" dirty="0">
                <a:solidFill>
                  <a:srgbClr val="000000"/>
                </a:solidFill>
                <a:effectLst/>
                <a:latin typeface="ff2"/>
                <a:hlinkClick r:id="rId3"/>
              </a:rPr>
              <a:t>[6]</a:t>
            </a:r>
            <a:endParaRPr lang="en-US" dirty="0"/>
          </a:p>
        </p:txBody>
      </p:sp>
    </p:spTree>
    <p:extLst>
      <p:ext uri="{BB962C8B-B14F-4D97-AF65-F5344CB8AC3E}">
        <p14:creationId xmlns:p14="http://schemas.microsoft.com/office/powerpoint/2010/main" val="400198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E5EF3-2C5D-318D-DA8D-09A4C0353C43}"/>
              </a:ext>
            </a:extLst>
          </p:cNvPr>
          <p:cNvSpPr>
            <a:spLocks noGrp="1"/>
          </p:cNvSpPr>
          <p:nvPr>
            <p:ph type="title"/>
          </p:nvPr>
        </p:nvSpPr>
        <p:spPr/>
        <p:txBody>
          <a:bodyPr/>
          <a:lstStyle/>
          <a:p>
            <a:r>
              <a:rPr lang="en-US" dirty="0" err="1"/>
              <a:t>DataSet</a:t>
            </a:r>
            <a:endParaRPr lang="en-US" dirty="0"/>
          </a:p>
        </p:txBody>
      </p:sp>
      <p:sp>
        <p:nvSpPr>
          <p:cNvPr id="4" name="Date Placeholder 3">
            <a:extLst>
              <a:ext uri="{FF2B5EF4-FFF2-40B4-BE49-F238E27FC236}">
                <a16:creationId xmlns:a16="http://schemas.microsoft.com/office/drawing/2014/main" xmlns="" id="{2CD09855-2594-5ECA-EC4B-C5000FF981A0}"/>
              </a:ext>
            </a:extLst>
          </p:cNvPr>
          <p:cNvSpPr>
            <a:spLocks noGrp="1"/>
          </p:cNvSpPr>
          <p:nvPr>
            <p:ph type="dt" sz="half" idx="10"/>
          </p:nvPr>
        </p:nvSpPr>
        <p:spPr/>
        <p:txBody>
          <a:bodyPr/>
          <a:lstStyle/>
          <a:p>
            <a:fld id="{AD6EB43F-B5FB-4723-8273-7F922871FF94}" type="datetime1">
              <a:rPr lang="en-IN" smtClean="0"/>
              <a:t>27-11-2023</a:t>
            </a:fld>
            <a:endParaRPr lang="en-IN"/>
          </a:p>
        </p:txBody>
      </p:sp>
      <p:sp>
        <p:nvSpPr>
          <p:cNvPr id="5" name="Footer Placeholder 4">
            <a:extLst>
              <a:ext uri="{FF2B5EF4-FFF2-40B4-BE49-F238E27FC236}">
                <a16:creationId xmlns:a16="http://schemas.microsoft.com/office/drawing/2014/main" xmlns="" id="{7F9215BB-B2F8-F64C-2627-1C44C01A1431}"/>
              </a:ext>
            </a:extLst>
          </p:cNvPr>
          <p:cNvSpPr>
            <a:spLocks noGrp="1"/>
          </p:cNvSpPr>
          <p:nvPr>
            <p:ph type="ftr" sz="quarter" idx="11"/>
          </p:nvPr>
        </p:nvSpPr>
        <p:spPr/>
        <p:txBody>
          <a:bodyPr/>
          <a:lstStyle/>
          <a:p>
            <a:r>
              <a:rPr lang="en-IN"/>
              <a:t>Sentimental Analysis for Hotel Review</a:t>
            </a:r>
          </a:p>
        </p:txBody>
      </p:sp>
      <p:sp>
        <p:nvSpPr>
          <p:cNvPr id="6" name="Slide Number Placeholder 5">
            <a:extLst>
              <a:ext uri="{FF2B5EF4-FFF2-40B4-BE49-F238E27FC236}">
                <a16:creationId xmlns:a16="http://schemas.microsoft.com/office/drawing/2014/main" xmlns="" id="{2AB589EC-47A6-0683-4891-BF4F2D4987C4}"/>
              </a:ext>
            </a:extLst>
          </p:cNvPr>
          <p:cNvSpPr>
            <a:spLocks noGrp="1"/>
          </p:cNvSpPr>
          <p:nvPr>
            <p:ph type="sldNum" sz="quarter" idx="12"/>
          </p:nvPr>
        </p:nvSpPr>
        <p:spPr/>
        <p:txBody>
          <a:bodyPr/>
          <a:lstStyle/>
          <a:p>
            <a:fld id="{1DEB9025-8623-43DC-835C-CC7482BE7300}" type="slidenum">
              <a:rPr lang="en-IN" smtClean="0"/>
              <a:t>8</a:t>
            </a:fld>
            <a:endParaRPr lang="en-IN"/>
          </a:p>
        </p:txBody>
      </p:sp>
      <p:pic>
        <p:nvPicPr>
          <p:cNvPr id="8" name="Picture 7">
            <a:extLst>
              <a:ext uri="{FF2B5EF4-FFF2-40B4-BE49-F238E27FC236}">
                <a16:creationId xmlns:a16="http://schemas.microsoft.com/office/drawing/2014/main" xmlns="" id="{613F6539-8C43-B901-EFB4-E17EC62B37C7}"/>
              </a:ext>
            </a:extLst>
          </p:cNvPr>
          <p:cNvPicPr>
            <a:picLocks noChangeAspect="1"/>
          </p:cNvPicPr>
          <p:nvPr/>
        </p:nvPicPr>
        <p:blipFill>
          <a:blip r:embed="rId2"/>
          <a:stretch>
            <a:fillRect/>
          </a:stretch>
        </p:blipFill>
        <p:spPr>
          <a:xfrm>
            <a:off x="249187" y="1143744"/>
            <a:ext cx="5548298" cy="4559471"/>
          </a:xfrm>
          <a:prstGeom prst="rect">
            <a:avLst/>
          </a:prstGeom>
          <a:ln w="12700">
            <a:solidFill>
              <a:schemeClr val="tx1"/>
            </a:solidFill>
          </a:ln>
        </p:spPr>
      </p:pic>
      <p:pic>
        <p:nvPicPr>
          <p:cNvPr id="10" name="Picture 9">
            <a:extLst>
              <a:ext uri="{FF2B5EF4-FFF2-40B4-BE49-F238E27FC236}">
                <a16:creationId xmlns:a16="http://schemas.microsoft.com/office/drawing/2014/main" xmlns="" id="{7197DECB-944B-09DF-7F41-80D745AC6157}"/>
              </a:ext>
            </a:extLst>
          </p:cNvPr>
          <p:cNvPicPr>
            <a:picLocks noChangeAspect="1"/>
          </p:cNvPicPr>
          <p:nvPr/>
        </p:nvPicPr>
        <p:blipFill>
          <a:blip r:embed="rId3"/>
          <a:stretch>
            <a:fillRect/>
          </a:stretch>
        </p:blipFill>
        <p:spPr>
          <a:xfrm>
            <a:off x="6394517" y="4379349"/>
            <a:ext cx="5222450" cy="1831484"/>
          </a:xfrm>
          <a:prstGeom prst="rect">
            <a:avLst/>
          </a:prstGeom>
        </p:spPr>
      </p:pic>
      <p:pic>
        <p:nvPicPr>
          <p:cNvPr id="12" name="Picture 11">
            <a:extLst>
              <a:ext uri="{FF2B5EF4-FFF2-40B4-BE49-F238E27FC236}">
                <a16:creationId xmlns:a16="http://schemas.microsoft.com/office/drawing/2014/main" xmlns="" id="{BF4EC7B2-EA84-F1A4-75CE-BFE78BF6E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8270" y="1217836"/>
            <a:ext cx="5598102" cy="3015997"/>
          </a:xfrm>
          <a:prstGeom prst="rect">
            <a:avLst/>
          </a:prstGeom>
          <a:ln w="12700">
            <a:solidFill>
              <a:schemeClr val="tx1"/>
            </a:solidFill>
          </a:ln>
        </p:spPr>
      </p:pic>
    </p:spTree>
    <p:extLst>
      <p:ext uri="{BB962C8B-B14F-4D97-AF65-F5344CB8AC3E}">
        <p14:creationId xmlns:p14="http://schemas.microsoft.com/office/powerpoint/2010/main" val="2740782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7. Implementation</a:t>
            </a:r>
          </a:p>
        </p:txBody>
      </p:sp>
      <p:sp>
        <p:nvSpPr>
          <p:cNvPr id="4" name="Date Placeholder 3"/>
          <p:cNvSpPr>
            <a:spLocks noGrp="1"/>
          </p:cNvSpPr>
          <p:nvPr>
            <p:ph type="dt" sz="half" idx="10"/>
          </p:nvPr>
        </p:nvSpPr>
        <p:spPr/>
        <p:txBody>
          <a:bodyPr/>
          <a:lstStyle/>
          <a:p>
            <a:fld id="{5B7C900D-4CFE-4605-AC49-AB3687DB46E9}" type="datetime1">
              <a:rPr lang="en-IN" smtClean="0"/>
              <a:t>27-11-2023</a:t>
            </a:fld>
            <a:endParaRPr lang="en-IN"/>
          </a:p>
        </p:txBody>
      </p:sp>
      <p:sp>
        <p:nvSpPr>
          <p:cNvPr id="5" name="Footer Placeholder 4"/>
          <p:cNvSpPr>
            <a:spLocks noGrp="1"/>
          </p:cNvSpPr>
          <p:nvPr>
            <p:ph type="ftr" sz="quarter" idx="11"/>
          </p:nvPr>
        </p:nvSpPr>
        <p:spPr/>
        <p:txBody>
          <a:bodyPr/>
          <a:lstStyle/>
          <a:p>
            <a:r>
              <a:rPr lang="en-IN" dirty="0"/>
              <a:t>Sentimental Analysis for Hotel Review</a:t>
            </a:r>
          </a:p>
        </p:txBody>
      </p:sp>
      <p:sp>
        <p:nvSpPr>
          <p:cNvPr id="6" name="Slide Number Placeholder 5"/>
          <p:cNvSpPr>
            <a:spLocks noGrp="1"/>
          </p:cNvSpPr>
          <p:nvPr>
            <p:ph type="sldNum" sz="quarter" idx="12"/>
          </p:nvPr>
        </p:nvSpPr>
        <p:spPr/>
        <p:txBody>
          <a:bodyPr/>
          <a:lstStyle/>
          <a:p>
            <a:fld id="{1DEB9025-8623-43DC-835C-CC7482BE7300}" type="slidenum">
              <a:rPr lang="en-IN" smtClean="0"/>
              <a:t>9</a:t>
            </a:fld>
            <a:endParaRPr lang="en-IN"/>
          </a:p>
        </p:txBody>
      </p:sp>
      <p:sp>
        <p:nvSpPr>
          <p:cNvPr id="8" name="TextBox 7">
            <a:extLst>
              <a:ext uri="{FF2B5EF4-FFF2-40B4-BE49-F238E27FC236}">
                <a16:creationId xmlns:a16="http://schemas.microsoft.com/office/drawing/2014/main" xmlns="" id="{9B94B670-553A-BB4D-313E-640B64F60BDA}"/>
              </a:ext>
            </a:extLst>
          </p:cNvPr>
          <p:cNvSpPr txBox="1"/>
          <p:nvPr/>
        </p:nvSpPr>
        <p:spPr>
          <a:xfrm>
            <a:off x="102636" y="1101012"/>
            <a:ext cx="12089363" cy="646331"/>
          </a:xfrm>
          <a:prstGeom prst="rect">
            <a:avLst/>
          </a:prstGeom>
          <a:noFill/>
        </p:spPr>
        <p:txBody>
          <a:bodyPr wrap="square" rtlCol="0">
            <a:spAutoFit/>
          </a:bodyPr>
          <a:lstStyle/>
          <a:p>
            <a:pPr marL="285750" indent="-285750">
              <a:buFont typeface="Wingdings" panose="05000000000000000000" pitchFamily="2" charset="2"/>
              <a:buChar char="v"/>
            </a:pPr>
            <a:r>
              <a:rPr lang="en-US" b="1" dirty="0"/>
              <a:t>Dataset Pre-processing </a:t>
            </a:r>
            <a:r>
              <a:rPr lang="en-US" dirty="0"/>
              <a:t>:We first write some basic Python commands for exploratory data analysis on the data. Also created a column named ‘length’ to calculate the number of words in a review. </a:t>
            </a:r>
            <a:endParaRPr lang="en-IN" dirty="0"/>
          </a:p>
        </p:txBody>
      </p:sp>
      <p:pic>
        <p:nvPicPr>
          <p:cNvPr id="11" name="Picture 10">
            <a:extLst>
              <a:ext uri="{FF2B5EF4-FFF2-40B4-BE49-F238E27FC236}">
                <a16:creationId xmlns:a16="http://schemas.microsoft.com/office/drawing/2014/main" xmlns="" id="{72FB401D-9D94-DCDF-74F0-BA4FB9670067}"/>
              </a:ext>
            </a:extLst>
          </p:cNvPr>
          <p:cNvPicPr>
            <a:picLocks noChangeAspect="1"/>
          </p:cNvPicPr>
          <p:nvPr/>
        </p:nvPicPr>
        <p:blipFill>
          <a:blip r:embed="rId2"/>
          <a:stretch>
            <a:fillRect/>
          </a:stretch>
        </p:blipFill>
        <p:spPr>
          <a:xfrm>
            <a:off x="196664" y="1874952"/>
            <a:ext cx="6137265" cy="4127649"/>
          </a:xfrm>
          <a:prstGeom prst="rect">
            <a:avLst/>
          </a:prstGeom>
        </p:spPr>
      </p:pic>
      <p:pic>
        <p:nvPicPr>
          <p:cNvPr id="14" name="Picture 13">
            <a:extLst>
              <a:ext uri="{FF2B5EF4-FFF2-40B4-BE49-F238E27FC236}">
                <a16:creationId xmlns:a16="http://schemas.microsoft.com/office/drawing/2014/main" xmlns="" id="{925C3217-1F9D-13CD-5B78-5BB9B4A2FF30}"/>
              </a:ext>
            </a:extLst>
          </p:cNvPr>
          <p:cNvPicPr>
            <a:picLocks noChangeAspect="1"/>
          </p:cNvPicPr>
          <p:nvPr/>
        </p:nvPicPr>
        <p:blipFill>
          <a:blip r:embed="rId3"/>
          <a:stretch>
            <a:fillRect/>
          </a:stretch>
        </p:blipFill>
        <p:spPr>
          <a:xfrm>
            <a:off x="5974702" y="1747343"/>
            <a:ext cx="5866966" cy="4382868"/>
          </a:xfrm>
          <a:prstGeom prst="rect">
            <a:avLst/>
          </a:prstGeom>
        </p:spPr>
      </p:pic>
    </p:spTree>
    <p:extLst>
      <p:ext uri="{BB962C8B-B14F-4D97-AF65-F5344CB8AC3E}">
        <p14:creationId xmlns:p14="http://schemas.microsoft.com/office/powerpoint/2010/main" val="1760043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823</TotalTime>
  <Words>1408</Words>
  <Application>Microsoft Office PowerPoint</Application>
  <PresentationFormat>Custom</PresentationFormat>
  <Paragraphs>149</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Sentimental Analysis for Hotel Review</vt:lpstr>
      <vt:lpstr>1. Introduction </vt:lpstr>
      <vt:lpstr>2. Objectives &amp; Scope of Project</vt:lpstr>
      <vt:lpstr>3. Stakeholders</vt:lpstr>
      <vt:lpstr>4. Literature Survey.</vt:lpstr>
      <vt:lpstr>5. System Architecture</vt:lpstr>
      <vt:lpstr>6. Proposed Solution</vt:lpstr>
      <vt:lpstr>DataSet</vt:lpstr>
      <vt:lpstr>7. Implementation</vt:lpstr>
      <vt:lpstr> Implementation</vt:lpstr>
      <vt:lpstr> Implementation</vt:lpstr>
      <vt:lpstr>8. Models and Algorithms Used</vt:lpstr>
      <vt:lpstr>9. Technologies Used</vt:lpstr>
      <vt:lpstr>10. Demonstration</vt:lpstr>
      <vt:lpstr>11. Project Timelines</vt:lpstr>
      <vt:lpstr>12. Conclusion</vt:lpstr>
      <vt:lpstr>12. References</vt:lpstr>
      <vt:lpstr>Thank You.. </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Sandesh Jain</dc:creator>
  <cp:lastModifiedBy>Prajwal</cp:lastModifiedBy>
  <cp:revision>136</cp:revision>
  <dcterms:created xsi:type="dcterms:W3CDTF">2021-09-09T09:10:05Z</dcterms:created>
  <dcterms:modified xsi:type="dcterms:W3CDTF">2023-11-27T07:07:57Z</dcterms:modified>
</cp:coreProperties>
</file>